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9091" w:type="dxa"/>
        <w:tblLayout w:type="fixed"/>
        <w:tblLook w:val="04A0" w:firstRow="1" w:lastRow="0" w:firstColumn="1" w:lastColumn="0" w:noHBand="0" w:noVBand="1"/>
      </w:tblPr>
      <w:tblGrid>
        <w:gridCol w:w="7713"/>
        <w:gridCol w:w="1378"/>
      </w:tblGrid>
      <w:tr w:rsidR="001853BB" w:rsidRPr="007210FD" w14:paraId="1E2EDD1E" w14:textId="77777777" w:rsidTr="002C0C87">
        <w:trPr>
          <w:trHeight w:val="233"/>
        </w:trPr>
        <w:tc>
          <w:tcPr>
            <w:tcW w:w="7713" w:type="dxa"/>
            <w:tcBorders>
              <w:bottom w:val="nil"/>
            </w:tcBorders>
            <w:vAlign w:val="center"/>
          </w:tcPr>
          <w:p w14:paraId="01A70C04" w14:textId="77777777" w:rsidR="001853BB" w:rsidRPr="007210FD" w:rsidRDefault="001853BB" w:rsidP="00585D47">
            <w:pPr>
              <w:spacing w:line="288" w:lineRule="auto"/>
              <w:ind w:firstLine="1305"/>
              <w:jc w:val="center"/>
              <w:rPr>
                <w:rFonts w:cstheme="minorHAnsi"/>
                <w:sz w:val="20"/>
                <w:lang w:val="en-US"/>
              </w:rPr>
            </w:pPr>
          </w:p>
          <w:p w14:paraId="0084A988" w14:textId="1BC9C4C2" w:rsidR="001853BB" w:rsidRPr="007210FD" w:rsidRDefault="001853BB" w:rsidP="00585D47">
            <w:pPr>
              <w:spacing w:line="288" w:lineRule="auto"/>
              <w:ind w:firstLine="1305"/>
              <w:jc w:val="center"/>
              <w:rPr>
                <w:rFonts w:cstheme="minorHAnsi"/>
                <w:sz w:val="20"/>
                <w:lang w:val="en-US"/>
              </w:rPr>
            </w:pPr>
            <w:r w:rsidRPr="007210FD">
              <w:rPr>
                <w:rFonts w:cstheme="minorHAnsi"/>
                <w:sz w:val="20"/>
                <w:lang w:val="en-US"/>
              </w:rPr>
              <w:t xml:space="preserve">SECURITIES AND FUTURES ACT </w:t>
            </w:r>
            <w:r w:rsidR="00DE3DA4">
              <w:rPr>
                <w:rFonts w:cstheme="minorHAnsi"/>
                <w:sz w:val="20"/>
                <w:lang w:val="en-US"/>
              </w:rPr>
              <w:t>2001</w:t>
            </w:r>
          </w:p>
          <w:p w14:paraId="507A405D" w14:textId="77777777" w:rsidR="001853BB" w:rsidRPr="007210FD" w:rsidRDefault="001853BB" w:rsidP="00585D47">
            <w:pPr>
              <w:spacing w:line="288" w:lineRule="auto"/>
              <w:ind w:firstLine="1305"/>
              <w:jc w:val="center"/>
              <w:rPr>
                <w:rFonts w:cstheme="minorHAnsi"/>
                <w:sz w:val="20"/>
                <w:lang w:val="en-US"/>
              </w:rPr>
            </w:pPr>
          </w:p>
          <w:p w14:paraId="7D041F0D" w14:textId="77777777" w:rsidR="001853BB" w:rsidRPr="007210FD" w:rsidRDefault="001853BB" w:rsidP="00585D47">
            <w:pPr>
              <w:spacing w:line="288" w:lineRule="auto"/>
              <w:ind w:firstLine="1305"/>
              <w:jc w:val="center"/>
              <w:rPr>
                <w:rFonts w:cstheme="minorHAnsi"/>
                <w:sz w:val="20"/>
                <w:lang w:val="en-US"/>
              </w:rPr>
            </w:pPr>
            <w:r w:rsidRPr="007210FD">
              <w:rPr>
                <w:rFonts w:cstheme="minorHAnsi"/>
                <w:sz w:val="20"/>
                <w:lang w:val="en-US"/>
              </w:rPr>
              <w:t xml:space="preserve">SECURITIES AND FUTURES </w:t>
            </w:r>
          </w:p>
          <w:p w14:paraId="22282BD0" w14:textId="77777777" w:rsidR="001853BB" w:rsidRPr="007210FD" w:rsidRDefault="001853BB" w:rsidP="00585D47">
            <w:pPr>
              <w:spacing w:line="288" w:lineRule="auto"/>
              <w:ind w:firstLine="1305"/>
              <w:jc w:val="center"/>
              <w:rPr>
                <w:rFonts w:cstheme="minorHAnsi"/>
                <w:sz w:val="20"/>
                <w:lang w:val="en-US"/>
              </w:rPr>
            </w:pPr>
            <w:r w:rsidRPr="007210FD">
              <w:rPr>
                <w:rFonts w:cstheme="minorHAnsi"/>
                <w:sz w:val="20"/>
                <w:lang w:val="en-US"/>
              </w:rPr>
              <w:t xml:space="preserve">(LICENSING AND CONDUCT OF BUSINESS) </w:t>
            </w:r>
          </w:p>
          <w:p w14:paraId="40CB537E" w14:textId="5C4AF368" w:rsidR="001853BB" w:rsidRPr="007210FD" w:rsidRDefault="001853BB" w:rsidP="00585D47">
            <w:pPr>
              <w:spacing w:line="288" w:lineRule="auto"/>
              <w:ind w:firstLine="1305"/>
              <w:jc w:val="center"/>
              <w:rPr>
                <w:rFonts w:cstheme="minorHAnsi"/>
                <w:sz w:val="20"/>
                <w:lang w:val="en-US"/>
              </w:rPr>
            </w:pPr>
            <w:r w:rsidRPr="007210FD">
              <w:rPr>
                <w:rFonts w:cstheme="minorHAnsi"/>
                <w:sz w:val="20"/>
                <w:lang w:val="en-US"/>
              </w:rPr>
              <w:t xml:space="preserve">REGULATIONS </w:t>
            </w:r>
          </w:p>
          <w:p w14:paraId="7A25883A" w14:textId="77777777" w:rsidR="001853BB" w:rsidRPr="007210FD" w:rsidRDefault="001853BB" w:rsidP="00585D47">
            <w:pPr>
              <w:spacing w:line="288" w:lineRule="auto"/>
              <w:ind w:firstLine="1305"/>
              <w:jc w:val="center"/>
              <w:rPr>
                <w:rFonts w:cstheme="minorHAnsi"/>
                <w:sz w:val="20"/>
                <w:lang w:val="en-US"/>
              </w:rPr>
            </w:pPr>
          </w:p>
        </w:tc>
        <w:tc>
          <w:tcPr>
            <w:tcW w:w="1378" w:type="dxa"/>
            <w:tcBorders>
              <w:bottom w:val="single" w:sz="4" w:space="0" w:color="auto"/>
            </w:tcBorders>
            <w:vAlign w:val="center"/>
          </w:tcPr>
          <w:p w14:paraId="0CE805B8" w14:textId="77777777" w:rsidR="001853BB" w:rsidRPr="007210FD" w:rsidRDefault="001853BB" w:rsidP="00585D47">
            <w:pPr>
              <w:spacing w:line="288" w:lineRule="auto"/>
              <w:jc w:val="center"/>
              <w:rPr>
                <w:rFonts w:cstheme="minorHAnsi"/>
                <w:sz w:val="20"/>
                <w:lang w:val="en-US"/>
              </w:rPr>
            </w:pPr>
            <w:r w:rsidRPr="007210FD">
              <w:rPr>
                <w:rFonts w:cstheme="minorHAnsi"/>
                <w:sz w:val="20"/>
                <w:lang w:val="en-US"/>
              </w:rPr>
              <w:t xml:space="preserve">FORM </w:t>
            </w:r>
          </w:p>
          <w:p w14:paraId="3C302602" w14:textId="7F2AE66A" w:rsidR="001853BB" w:rsidRPr="007210FD" w:rsidRDefault="00DE68A3" w:rsidP="00585D47">
            <w:pPr>
              <w:spacing w:line="288" w:lineRule="auto"/>
              <w:jc w:val="center"/>
              <w:rPr>
                <w:rFonts w:cstheme="minorHAnsi"/>
                <w:sz w:val="20"/>
                <w:lang w:val="en-US"/>
              </w:rPr>
            </w:pPr>
            <w:r w:rsidRPr="007210FD">
              <w:rPr>
                <w:rFonts w:cstheme="minorHAnsi"/>
                <w:sz w:val="72"/>
                <w:lang w:val="en-US"/>
              </w:rPr>
              <w:t>22</w:t>
            </w:r>
          </w:p>
        </w:tc>
      </w:tr>
      <w:tr w:rsidR="001853BB" w:rsidRPr="007210FD" w14:paraId="2C5927F2" w14:textId="77777777" w:rsidTr="00585D47">
        <w:trPr>
          <w:trHeight w:val="3175"/>
        </w:trPr>
        <w:tc>
          <w:tcPr>
            <w:tcW w:w="9091" w:type="dxa"/>
            <w:gridSpan w:val="2"/>
            <w:tcBorders>
              <w:top w:val="nil"/>
            </w:tcBorders>
            <w:vAlign w:val="center"/>
          </w:tcPr>
          <w:p w14:paraId="58C797C4" w14:textId="2BC1A1EB" w:rsidR="001853BB" w:rsidRPr="007210FD" w:rsidRDefault="001853BB" w:rsidP="00585D47">
            <w:pPr>
              <w:spacing w:line="288" w:lineRule="auto"/>
              <w:jc w:val="center"/>
              <w:rPr>
                <w:rFonts w:cstheme="minorHAnsi"/>
                <w:b/>
                <w:sz w:val="20"/>
                <w:szCs w:val="20"/>
                <w:lang w:val="en-US"/>
              </w:rPr>
            </w:pPr>
            <w:r w:rsidRPr="007210FD">
              <w:rPr>
                <w:rFonts w:cstheme="minorHAnsi"/>
                <w:b/>
                <w:sz w:val="20"/>
              </w:rPr>
              <w:t xml:space="preserve">NOTICE OF COMMENCEMENT OF BUSINESS </w:t>
            </w:r>
            <w:r w:rsidRPr="007210FD">
              <w:rPr>
                <w:rFonts w:cstheme="minorHAnsi"/>
                <w:b/>
                <w:sz w:val="20"/>
                <w:szCs w:val="20"/>
              </w:rPr>
              <w:t xml:space="preserve">LODGED PURSUANT TO </w:t>
            </w:r>
            <w:r w:rsidR="00AB3D0A" w:rsidRPr="007210FD">
              <w:rPr>
                <w:rFonts w:cstheme="minorHAnsi"/>
                <w:b/>
                <w:sz w:val="20"/>
                <w:szCs w:val="20"/>
              </w:rPr>
              <w:t xml:space="preserve">PARAGRAPH </w:t>
            </w:r>
            <w:r w:rsidR="00DE68A3" w:rsidRPr="007210FD">
              <w:rPr>
                <w:rFonts w:cstheme="minorHAnsi"/>
                <w:b/>
                <w:sz w:val="20"/>
                <w:szCs w:val="20"/>
              </w:rPr>
              <w:t>7(6)(</w:t>
            </w:r>
            <w:r w:rsidR="00DE68A3" w:rsidRPr="007210FD">
              <w:rPr>
                <w:rFonts w:cstheme="minorHAnsi"/>
                <w:b/>
                <w:i/>
                <w:sz w:val="20"/>
                <w:szCs w:val="20"/>
              </w:rPr>
              <w:t>a</w:t>
            </w:r>
            <w:r w:rsidR="00DE68A3" w:rsidRPr="007210FD">
              <w:rPr>
                <w:rFonts w:cstheme="minorHAnsi"/>
                <w:b/>
                <w:sz w:val="20"/>
                <w:szCs w:val="20"/>
              </w:rPr>
              <w:t>)</w:t>
            </w:r>
            <w:r w:rsidR="00AB3D0A" w:rsidRPr="007210FD">
              <w:rPr>
                <w:rFonts w:cstheme="minorHAnsi"/>
                <w:b/>
                <w:sz w:val="20"/>
                <w:szCs w:val="20"/>
              </w:rPr>
              <w:t xml:space="preserve"> </w:t>
            </w:r>
            <w:r w:rsidRPr="007210FD">
              <w:rPr>
                <w:rFonts w:cstheme="minorHAnsi"/>
                <w:b/>
                <w:sz w:val="20"/>
                <w:szCs w:val="20"/>
              </w:rPr>
              <w:t xml:space="preserve">OF THE SECOND SCHEDULE TO THE </w:t>
            </w:r>
            <w:r w:rsidRPr="007210FD">
              <w:rPr>
                <w:rFonts w:cstheme="minorHAnsi"/>
                <w:b/>
                <w:sz w:val="20"/>
                <w:szCs w:val="20"/>
                <w:lang w:val="en-US"/>
              </w:rPr>
              <w:t xml:space="preserve">REGULATIONS BY </w:t>
            </w:r>
            <w:r w:rsidR="00FD273D" w:rsidRPr="007210FD">
              <w:rPr>
                <w:rFonts w:cstheme="minorHAnsi"/>
                <w:b/>
                <w:sz w:val="20"/>
                <w:szCs w:val="20"/>
                <w:lang w:val="en-US"/>
              </w:rPr>
              <w:t xml:space="preserve">A </w:t>
            </w:r>
            <w:r w:rsidRPr="007210FD">
              <w:rPr>
                <w:rFonts w:cstheme="minorHAnsi"/>
                <w:b/>
                <w:sz w:val="20"/>
                <w:szCs w:val="20"/>
                <w:lang w:val="en-US"/>
              </w:rPr>
              <w:t xml:space="preserve">PERSON EXEMPTED FROM HOLDING </w:t>
            </w:r>
            <w:r w:rsidR="00FD273D" w:rsidRPr="007210FD">
              <w:rPr>
                <w:rFonts w:cstheme="minorHAnsi"/>
                <w:b/>
                <w:sz w:val="20"/>
                <w:szCs w:val="20"/>
                <w:lang w:val="en-US"/>
              </w:rPr>
              <w:t xml:space="preserve">A </w:t>
            </w:r>
            <w:r w:rsidRPr="007210FD">
              <w:rPr>
                <w:rFonts w:cstheme="minorHAnsi"/>
                <w:b/>
                <w:sz w:val="20"/>
                <w:szCs w:val="20"/>
                <w:lang w:val="en-US"/>
              </w:rPr>
              <w:t xml:space="preserve">CAPITAL MARKETS SERVICES LICENCE </w:t>
            </w:r>
            <w:r w:rsidR="00AB3D0A" w:rsidRPr="007210FD">
              <w:rPr>
                <w:rFonts w:cstheme="minorHAnsi"/>
                <w:b/>
                <w:sz w:val="20"/>
                <w:szCs w:val="20"/>
              </w:rPr>
              <w:t>TO</w:t>
            </w:r>
            <w:r w:rsidR="006F6ABB" w:rsidRPr="007210FD">
              <w:rPr>
                <w:rFonts w:cstheme="minorHAnsi"/>
                <w:b/>
                <w:sz w:val="20"/>
                <w:szCs w:val="20"/>
              </w:rPr>
              <w:t xml:space="preserve"> CARRY ON BUSINESS IN</w:t>
            </w:r>
            <w:r w:rsidR="00AB3D0A" w:rsidRPr="007210FD">
              <w:rPr>
                <w:rFonts w:cstheme="minorHAnsi"/>
                <w:b/>
                <w:sz w:val="20"/>
                <w:szCs w:val="20"/>
              </w:rPr>
              <w:t xml:space="preserve"> </w:t>
            </w:r>
            <w:r w:rsidR="00DE68A3" w:rsidRPr="007210FD">
              <w:rPr>
                <w:rFonts w:cstheme="minorHAnsi"/>
                <w:b/>
                <w:sz w:val="20"/>
                <w:szCs w:val="20"/>
              </w:rPr>
              <w:t>ADVISING ON CORPORATE FINANCE</w:t>
            </w:r>
            <w:r w:rsidR="006F6ABB" w:rsidRPr="007210FD">
              <w:rPr>
                <w:rFonts w:cstheme="minorHAnsi"/>
                <w:b/>
                <w:sz w:val="20"/>
                <w:szCs w:val="20"/>
              </w:rPr>
              <w:t xml:space="preserve"> UNDER </w:t>
            </w:r>
            <w:r w:rsidR="00E70676" w:rsidRPr="007210FD">
              <w:rPr>
                <w:rFonts w:cstheme="minorHAnsi"/>
                <w:b/>
                <w:sz w:val="20"/>
                <w:szCs w:val="20"/>
              </w:rPr>
              <w:t xml:space="preserve">PARAGRAPH </w:t>
            </w:r>
            <w:r w:rsidR="00DE68A3" w:rsidRPr="007210FD">
              <w:rPr>
                <w:rFonts w:cstheme="minorHAnsi"/>
                <w:b/>
                <w:sz w:val="20"/>
                <w:szCs w:val="20"/>
              </w:rPr>
              <w:t>7(1)(</w:t>
            </w:r>
            <w:r w:rsidR="00DE68A3" w:rsidRPr="007210FD">
              <w:rPr>
                <w:rFonts w:cstheme="minorHAnsi"/>
                <w:b/>
                <w:i/>
                <w:sz w:val="20"/>
                <w:szCs w:val="20"/>
              </w:rPr>
              <w:t>b</w:t>
            </w:r>
            <w:r w:rsidR="00DE68A3" w:rsidRPr="007210FD">
              <w:rPr>
                <w:rFonts w:cstheme="minorHAnsi"/>
                <w:b/>
                <w:sz w:val="20"/>
                <w:szCs w:val="20"/>
              </w:rPr>
              <w:t>)</w:t>
            </w:r>
            <w:r w:rsidR="00E70676" w:rsidRPr="007210FD">
              <w:rPr>
                <w:rFonts w:cstheme="minorHAnsi"/>
                <w:b/>
                <w:sz w:val="20"/>
                <w:szCs w:val="20"/>
              </w:rPr>
              <w:t xml:space="preserve"> </w:t>
            </w:r>
            <w:r w:rsidR="006F6ABB" w:rsidRPr="007210FD">
              <w:rPr>
                <w:rFonts w:cstheme="minorHAnsi"/>
                <w:b/>
                <w:sz w:val="20"/>
                <w:szCs w:val="20"/>
              </w:rPr>
              <w:t>OF THE SECOND SCHEDULE TO THE REGULATIONS</w:t>
            </w:r>
            <w:r w:rsidR="00AB3D0A" w:rsidRPr="007210FD" w:rsidDel="00AB3D0A">
              <w:rPr>
                <w:rFonts w:cstheme="minorHAnsi"/>
                <w:b/>
                <w:sz w:val="20"/>
                <w:szCs w:val="20"/>
                <w:lang w:val="en-US"/>
              </w:rPr>
              <w:t xml:space="preserve"> </w:t>
            </w:r>
          </w:p>
          <w:p w14:paraId="311AB639" w14:textId="6EEFC0C8" w:rsidR="00117AC2" w:rsidRPr="007210FD" w:rsidRDefault="00117AC2" w:rsidP="00585D47">
            <w:pPr>
              <w:spacing w:line="288" w:lineRule="auto"/>
              <w:jc w:val="center"/>
              <w:rPr>
                <w:rFonts w:cstheme="minorHAnsi"/>
                <w:b/>
                <w:sz w:val="20"/>
                <w:szCs w:val="20"/>
                <w:lang w:val="en-US"/>
              </w:rPr>
            </w:pPr>
          </w:p>
          <w:tbl>
            <w:tblPr>
              <w:tblStyle w:val="TableGrid"/>
              <w:tblW w:w="0" w:type="auto"/>
              <w:tblLayout w:type="fixed"/>
              <w:tblLook w:val="04A0" w:firstRow="1" w:lastRow="0" w:firstColumn="1" w:lastColumn="0" w:noHBand="0" w:noVBand="1"/>
            </w:tblPr>
            <w:tblGrid>
              <w:gridCol w:w="4128"/>
              <w:gridCol w:w="4737"/>
            </w:tblGrid>
            <w:tr w:rsidR="00117AC2" w:rsidRPr="007210FD" w14:paraId="12D27AAA" w14:textId="77777777" w:rsidTr="002C01C0">
              <w:tc>
                <w:tcPr>
                  <w:tcW w:w="4128" w:type="dxa"/>
                </w:tcPr>
                <w:p w14:paraId="293FE7C1" w14:textId="773CC90F" w:rsidR="00117AC2" w:rsidRPr="007210FD" w:rsidRDefault="00117AC2" w:rsidP="00585D47">
                  <w:pPr>
                    <w:spacing w:line="288" w:lineRule="auto"/>
                    <w:rPr>
                      <w:rFonts w:cstheme="minorHAnsi"/>
                      <w:b/>
                      <w:sz w:val="20"/>
                      <w:highlight w:val="lightGray"/>
                    </w:rPr>
                  </w:pPr>
                  <w:r w:rsidRPr="007210FD">
                    <w:rPr>
                      <w:rFonts w:cstheme="minorHAnsi"/>
                      <w:b/>
                      <w:sz w:val="20"/>
                    </w:rPr>
                    <w:t>Name of exempt person as per ACRA’s records</w:t>
                  </w:r>
                </w:p>
              </w:tc>
              <w:tc>
                <w:tcPr>
                  <w:tcW w:w="4737" w:type="dxa"/>
                  <w:shd w:val="clear" w:color="auto" w:fill="DEEAF6" w:themeFill="accent1" w:themeFillTint="33"/>
                </w:tcPr>
                <w:p w14:paraId="13AA9994" w14:textId="2A18BF0C" w:rsidR="00117AC2" w:rsidRPr="007210FD" w:rsidRDefault="00000000" w:rsidP="00902760">
                  <w:pPr>
                    <w:spacing w:line="288" w:lineRule="auto"/>
                    <w:rPr>
                      <w:rFonts w:cstheme="minorHAnsi"/>
                      <w:b/>
                      <w:sz w:val="20"/>
                      <w:szCs w:val="20"/>
                      <w:highlight w:val="lightGray"/>
                    </w:rPr>
                  </w:pPr>
                  <w:sdt>
                    <w:sdtPr>
                      <w:rPr>
                        <w:rFonts w:cstheme="minorHAnsi"/>
                        <w:sz w:val="18"/>
                        <w:szCs w:val="18"/>
                        <w:lang w:val="en-GB"/>
                      </w:rPr>
                      <w:id w:val="760494055"/>
                      <w:placeholder>
                        <w:docPart w:val="FA531D03F26242C99A1B0040CC1100FC"/>
                      </w:placeholder>
                      <w:showingPlcHdr/>
                    </w:sdtPr>
                    <w:sdtContent>
                      <w:r w:rsidR="00902760" w:rsidRPr="007210FD">
                        <w:rPr>
                          <w:rStyle w:val="PlaceholderText"/>
                          <w:rFonts w:cstheme="minorHAnsi"/>
                          <w:sz w:val="18"/>
                          <w:szCs w:val="18"/>
                        </w:rPr>
                        <w:t>Click here to enter text.</w:t>
                      </w:r>
                    </w:sdtContent>
                  </w:sdt>
                </w:p>
              </w:tc>
            </w:tr>
            <w:tr w:rsidR="00117AC2" w:rsidRPr="007210FD" w14:paraId="405A76C6" w14:textId="77777777" w:rsidTr="002C01C0">
              <w:tc>
                <w:tcPr>
                  <w:tcW w:w="4128" w:type="dxa"/>
                </w:tcPr>
                <w:p w14:paraId="2FB89291" w14:textId="77777777" w:rsidR="00117AC2" w:rsidRPr="007210FD" w:rsidRDefault="00117AC2" w:rsidP="00585D47">
                  <w:pPr>
                    <w:spacing w:line="288" w:lineRule="auto"/>
                    <w:rPr>
                      <w:rFonts w:cstheme="minorHAnsi"/>
                      <w:b/>
                      <w:sz w:val="20"/>
                      <w:highlight w:val="lightGray"/>
                    </w:rPr>
                  </w:pPr>
                  <w:r w:rsidRPr="007210FD">
                    <w:rPr>
                      <w:rFonts w:cstheme="minorHAnsi"/>
                      <w:b/>
                      <w:sz w:val="20"/>
                      <w:lang w:val="en-US"/>
                    </w:rPr>
                    <w:t>Company Registration Number (UEN)</w:t>
                  </w:r>
                </w:p>
              </w:tc>
              <w:tc>
                <w:tcPr>
                  <w:tcW w:w="4737" w:type="dxa"/>
                  <w:shd w:val="clear" w:color="auto" w:fill="DEEAF6" w:themeFill="accent1" w:themeFillTint="33"/>
                </w:tcPr>
                <w:p w14:paraId="56DB911A" w14:textId="4943D9EF" w:rsidR="00117AC2" w:rsidRPr="007210FD" w:rsidRDefault="00000000" w:rsidP="007210FD">
                  <w:pPr>
                    <w:spacing w:line="288" w:lineRule="auto"/>
                    <w:rPr>
                      <w:rFonts w:cstheme="minorHAnsi"/>
                      <w:b/>
                      <w:sz w:val="20"/>
                      <w:szCs w:val="20"/>
                    </w:rPr>
                  </w:pPr>
                  <w:sdt>
                    <w:sdtPr>
                      <w:rPr>
                        <w:rFonts w:cstheme="minorHAnsi"/>
                        <w:sz w:val="18"/>
                        <w:szCs w:val="18"/>
                        <w:lang w:val="en-GB"/>
                      </w:rPr>
                      <w:id w:val="-1608422575"/>
                      <w:placeholder>
                        <w:docPart w:val="BF9CA6F00F45453AB6557F53A9451E33"/>
                      </w:placeholder>
                      <w:showingPlcHdr/>
                    </w:sdtPr>
                    <w:sdtContent>
                      <w:r w:rsidR="00CF765D" w:rsidRPr="007210FD">
                        <w:rPr>
                          <w:rStyle w:val="PlaceholderText"/>
                          <w:rFonts w:cstheme="minorHAnsi"/>
                          <w:sz w:val="18"/>
                          <w:szCs w:val="18"/>
                        </w:rPr>
                        <w:t>Click here to enter text.</w:t>
                      </w:r>
                    </w:sdtContent>
                  </w:sdt>
                </w:p>
              </w:tc>
            </w:tr>
          </w:tbl>
          <w:p w14:paraId="06E578D5" w14:textId="403E1DEA" w:rsidR="001B3304" w:rsidRPr="007210FD" w:rsidRDefault="001B3304" w:rsidP="00585D47">
            <w:pPr>
              <w:spacing w:line="288" w:lineRule="auto"/>
              <w:rPr>
                <w:rFonts w:cstheme="minorHAnsi"/>
                <w:b/>
                <w:sz w:val="20"/>
                <w:lang w:val="en-US"/>
              </w:rPr>
            </w:pPr>
          </w:p>
        </w:tc>
      </w:tr>
      <w:tr w:rsidR="001853BB" w:rsidRPr="007210FD" w14:paraId="48C3DF39" w14:textId="77777777" w:rsidTr="002C0C87">
        <w:trPr>
          <w:trHeight w:val="134"/>
        </w:trPr>
        <w:tc>
          <w:tcPr>
            <w:tcW w:w="9091" w:type="dxa"/>
            <w:gridSpan w:val="2"/>
            <w:shd w:val="clear" w:color="auto" w:fill="44546A" w:themeFill="text2"/>
          </w:tcPr>
          <w:p w14:paraId="21D6CEAF" w14:textId="3681FFA3" w:rsidR="001853BB" w:rsidRPr="007210FD" w:rsidRDefault="001853BB" w:rsidP="00585D47">
            <w:pPr>
              <w:spacing w:line="288" w:lineRule="auto"/>
              <w:rPr>
                <w:rFonts w:cstheme="minorHAnsi"/>
                <w:color w:val="FFFFFF" w:themeColor="background1"/>
                <w:sz w:val="20"/>
                <w:lang w:val="en-US"/>
              </w:rPr>
            </w:pPr>
            <w:r w:rsidRPr="007210FD">
              <w:rPr>
                <w:rFonts w:cstheme="minorHAnsi"/>
                <w:color w:val="FFFFFF" w:themeColor="background1"/>
                <w:sz w:val="20"/>
                <w:lang w:val="en-US"/>
              </w:rPr>
              <w:t>Explanatory Notes</w:t>
            </w:r>
          </w:p>
        </w:tc>
      </w:tr>
      <w:tr w:rsidR="001853BB" w:rsidRPr="007210FD" w14:paraId="3DDE4A3F" w14:textId="77777777" w:rsidTr="00575381">
        <w:trPr>
          <w:trHeight w:val="558"/>
        </w:trPr>
        <w:tc>
          <w:tcPr>
            <w:tcW w:w="9091" w:type="dxa"/>
            <w:gridSpan w:val="2"/>
          </w:tcPr>
          <w:p w14:paraId="0D92A765" w14:textId="77777777" w:rsidR="004B5B2A" w:rsidRPr="007210FD" w:rsidRDefault="004B5B2A" w:rsidP="00585D47">
            <w:pPr>
              <w:pStyle w:val="ListParagraph"/>
              <w:spacing w:after="113" w:line="288" w:lineRule="auto"/>
              <w:jc w:val="both"/>
              <w:rPr>
                <w:rFonts w:cstheme="minorHAnsi"/>
                <w:sz w:val="20"/>
                <w:szCs w:val="20"/>
              </w:rPr>
            </w:pPr>
          </w:p>
          <w:p w14:paraId="0AFBC707" w14:textId="57E414BF" w:rsidR="00F2425C" w:rsidRPr="007210FD" w:rsidRDefault="00F2425C" w:rsidP="006A0F1B">
            <w:pPr>
              <w:pStyle w:val="ListParagraph"/>
              <w:numPr>
                <w:ilvl w:val="0"/>
                <w:numId w:val="7"/>
              </w:numPr>
              <w:spacing w:line="288" w:lineRule="auto"/>
              <w:jc w:val="both"/>
              <w:rPr>
                <w:rFonts w:cstheme="minorHAnsi"/>
                <w:sz w:val="20"/>
                <w:szCs w:val="20"/>
                <w:lang w:val="en-US"/>
              </w:rPr>
            </w:pPr>
            <w:r w:rsidRPr="007210FD">
              <w:rPr>
                <w:rFonts w:cstheme="minorHAnsi"/>
                <w:sz w:val="20"/>
                <w:szCs w:val="20"/>
                <w:lang w:val="en-US"/>
              </w:rPr>
              <w:t>For the purposes of this Form –</w:t>
            </w:r>
          </w:p>
          <w:p w14:paraId="780F0A44" w14:textId="460994F6" w:rsidR="00F2425C" w:rsidRPr="00FD054C" w:rsidRDefault="00F2425C" w:rsidP="006A0F1B">
            <w:pPr>
              <w:pStyle w:val="ListParagraph"/>
              <w:numPr>
                <w:ilvl w:val="1"/>
                <w:numId w:val="7"/>
              </w:numPr>
              <w:spacing w:line="288" w:lineRule="auto"/>
              <w:jc w:val="both"/>
              <w:rPr>
                <w:rFonts w:cstheme="minorHAnsi"/>
                <w:sz w:val="20"/>
                <w:szCs w:val="20"/>
                <w:lang w:val="en-US"/>
              </w:rPr>
            </w:pPr>
            <w:r w:rsidRPr="007210FD">
              <w:rPr>
                <w:rFonts w:cstheme="minorHAnsi"/>
                <w:sz w:val="20"/>
                <w:szCs w:val="20"/>
                <w:lang w:val="en-US"/>
              </w:rPr>
              <w:t>“</w:t>
            </w:r>
            <w:proofErr w:type="gramStart"/>
            <w:r w:rsidRPr="007210FD">
              <w:rPr>
                <w:rFonts w:cstheme="minorHAnsi"/>
                <w:sz w:val="20"/>
                <w:szCs w:val="20"/>
                <w:lang w:val="en-US"/>
              </w:rPr>
              <w:t>exempt</w:t>
            </w:r>
            <w:proofErr w:type="gramEnd"/>
            <w:r w:rsidRPr="007210FD">
              <w:rPr>
                <w:rFonts w:cstheme="minorHAnsi"/>
                <w:sz w:val="20"/>
                <w:szCs w:val="20"/>
                <w:lang w:val="en-US"/>
              </w:rPr>
              <w:t xml:space="preserve"> person” refers to a person </w:t>
            </w:r>
            <w:r w:rsidR="00352316">
              <w:rPr>
                <w:rFonts w:cstheme="minorHAnsi"/>
                <w:sz w:val="20"/>
                <w:szCs w:val="20"/>
                <w:lang w:val="en-US"/>
              </w:rPr>
              <w:t>(including a corporation)</w:t>
            </w:r>
            <w:r w:rsidR="00352316" w:rsidRPr="001504A0">
              <w:rPr>
                <w:rFonts w:cstheme="minorHAnsi"/>
                <w:sz w:val="20"/>
                <w:szCs w:val="20"/>
                <w:lang w:val="en-US"/>
              </w:rPr>
              <w:t xml:space="preserve"> </w:t>
            </w:r>
            <w:r w:rsidRPr="007210FD">
              <w:rPr>
                <w:rFonts w:cstheme="minorHAnsi"/>
                <w:sz w:val="20"/>
                <w:szCs w:val="20"/>
                <w:lang w:val="en-US"/>
              </w:rPr>
              <w:t xml:space="preserve">exempt from holding a capital markets services licence under </w:t>
            </w:r>
            <w:r w:rsidRPr="007210FD">
              <w:rPr>
                <w:rFonts w:cstheme="minorHAnsi"/>
                <w:sz w:val="20"/>
                <w:szCs w:val="20"/>
              </w:rPr>
              <w:t xml:space="preserve">paragraph </w:t>
            </w:r>
            <w:r w:rsidR="00DE68A3" w:rsidRPr="007210FD">
              <w:rPr>
                <w:rFonts w:cstheme="minorHAnsi"/>
                <w:sz w:val="20"/>
                <w:szCs w:val="20"/>
              </w:rPr>
              <w:t>7(1)(</w:t>
            </w:r>
            <w:r w:rsidR="00DE68A3" w:rsidRPr="007210FD">
              <w:rPr>
                <w:rFonts w:cstheme="minorHAnsi"/>
                <w:i/>
                <w:sz w:val="20"/>
                <w:szCs w:val="20"/>
              </w:rPr>
              <w:t>b</w:t>
            </w:r>
            <w:r w:rsidR="00DE68A3" w:rsidRPr="007210FD">
              <w:rPr>
                <w:rFonts w:cstheme="minorHAnsi"/>
                <w:sz w:val="20"/>
                <w:szCs w:val="20"/>
              </w:rPr>
              <w:t>)</w:t>
            </w:r>
            <w:r w:rsidRPr="007210FD">
              <w:rPr>
                <w:rFonts w:cstheme="minorHAnsi"/>
                <w:sz w:val="20"/>
                <w:szCs w:val="20"/>
              </w:rPr>
              <w:t xml:space="preserve"> </w:t>
            </w:r>
            <w:r w:rsidRPr="007210FD">
              <w:rPr>
                <w:rFonts w:cstheme="minorHAnsi"/>
                <w:sz w:val="20"/>
                <w:szCs w:val="20"/>
                <w:lang w:val="en-US"/>
              </w:rPr>
              <w:t xml:space="preserve">of the Second Schedule to </w:t>
            </w:r>
            <w:r w:rsidRPr="007210FD">
              <w:rPr>
                <w:rFonts w:cstheme="minorHAnsi"/>
                <w:sz w:val="20"/>
                <w:lang w:val="en-US"/>
              </w:rPr>
              <w:t xml:space="preserve">the Securities and Futures (Licensing and Conduct of Business) </w:t>
            </w:r>
            <w:r w:rsidRPr="00D13AF0">
              <w:rPr>
                <w:rFonts w:cstheme="minorHAnsi"/>
                <w:sz w:val="20"/>
                <w:lang w:val="en-US"/>
              </w:rPr>
              <w:t xml:space="preserve">Regulations </w:t>
            </w:r>
            <w:r w:rsidR="00B641CA" w:rsidRPr="00FD054C">
              <w:rPr>
                <w:rFonts w:cstheme="minorHAnsi"/>
                <w:sz w:val="20"/>
                <w:lang w:val="en-US"/>
              </w:rPr>
              <w:t xml:space="preserve">(Rg 10) </w:t>
            </w:r>
            <w:r w:rsidRPr="00FD054C">
              <w:rPr>
                <w:rFonts w:cstheme="minorHAnsi"/>
                <w:sz w:val="20"/>
                <w:lang w:val="en-US"/>
              </w:rPr>
              <w:t>(the “Regulations”</w:t>
            </w:r>
            <w:proofErr w:type="gramStart"/>
            <w:r w:rsidRPr="00FD054C">
              <w:rPr>
                <w:rFonts w:cstheme="minorHAnsi"/>
                <w:sz w:val="20"/>
                <w:lang w:val="en-US"/>
              </w:rPr>
              <w:t>)</w:t>
            </w:r>
            <w:r w:rsidRPr="00FD054C">
              <w:rPr>
                <w:rFonts w:cstheme="minorHAnsi"/>
                <w:sz w:val="20"/>
                <w:szCs w:val="20"/>
                <w:lang w:val="en-US"/>
              </w:rPr>
              <w:t>;</w:t>
            </w:r>
            <w:proofErr w:type="gramEnd"/>
          </w:p>
          <w:p w14:paraId="7409D1C7" w14:textId="77777777" w:rsidR="00F2425C" w:rsidRPr="00FD054C" w:rsidRDefault="00F2425C" w:rsidP="006A0F1B">
            <w:pPr>
              <w:pStyle w:val="ListParagraph"/>
              <w:numPr>
                <w:ilvl w:val="1"/>
                <w:numId w:val="7"/>
              </w:numPr>
              <w:spacing w:line="288" w:lineRule="auto"/>
              <w:jc w:val="both"/>
              <w:rPr>
                <w:rFonts w:cstheme="minorHAnsi"/>
                <w:sz w:val="20"/>
                <w:szCs w:val="20"/>
                <w:lang w:val="en-US"/>
              </w:rPr>
            </w:pPr>
            <w:r w:rsidRPr="00FD054C">
              <w:rPr>
                <w:rFonts w:cstheme="minorHAnsi"/>
                <w:sz w:val="20"/>
                <w:szCs w:val="20"/>
                <w:lang w:val="en-US"/>
              </w:rPr>
              <w:t>“</w:t>
            </w:r>
            <w:proofErr w:type="gramStart"/>
            <w:r w:rsidRPr="00FD054C">
              <w:rPr>
                <w:rFonts w:cstheme="minorHAnsi"/>
                <w:sz w:val="20"/>
                <w:szCs w:val="20"/>
                <w:lang w:val="en-US"/>
              </w:rPr>
              <w:t>key</w:t>
            </w:r>
            <w:proofErr w:type="gramEnd"/>
            <w:r w:rsidRPr="00FD054C">
              <w:rPr>
                <w:rFonts w:cstheme="minorHAnsi"/>
                <w:sz w:val="20"/>
                <w:szCs w:val="20"/>
                <w:lang w:val="en-US"/>
              </w:rPr>
              <w:t xml:space="preserve"> officer”, in relation to an exempt person, means:</w:t>
            </w:r>
          </w:p>
          <w:p w14:paraId="37C1C1E5" w14:textId="7F0B3061" w:rsidR="00F2425C" w:rsidRPr="00FD054C" w:rsidRDefault="00ED4BC8" w:rsidP="006A0F1B">
            <w:pPr>
              <w:pStyle w:val="ListParagraph"/>
              <w:numPr>
                <w:ilvl w:val="2"/>
                <w:numId w:val="7"/>
              </w:numPr>
              <w:spacing w:line="288" w:lineRule="auto"/>
              <w:jc w:val="both"/>
              <w:rPr>
                <w:rFonts w:cstheme="minorHAnsi"/>
                <w:sz w:val="20"/>
                <w:szCs w:val="20"/>
                <w:lang w:val="en-US"/>
              </w:rPr>
            </w:pPr>
            <w:r w:rsidRPr="00FD054C">
              <w:rPr>
                <w:rFonts w:cstheme="minorHAnsi"/>
                <w:sz w:val="20"/>
                <w:szCs w:val="20"/>
                <w:lang w:val="en-US"/>
              </w:rPr>
              <w:t>a</w:t>
            </w:r>
            <w:r w:rsidR="00F2425C" w:rsidRPr="00FD054C">
              <w:rPr>
                <w:rFonts w:cstheme="minorHAnsi"/>
                <w:sz w:val="20"/>
                <w:szCs w:val="20"/>
                <w:lang w:val="en-US"/>
              </w:rPr>
              <w:t xml:space="preserve"> director or equivalent </w:t>
            </w:r>
            <w:proofErr w:type="gramStart"/>
            <w:r w:rsidR="00F2425C" w:rsidRPr="00FD054C">
              <w:rPr>
                <w:rFonts w:cstheme="minorHAnsi"/>
                <w:sz w:val="20"/>
                <w:szCs w:val="20"/>
                <w:lang w:val="en-US"/>
              </w:rPr>
              <w:t>person;</w:t>
            </w:r>
            <w:proofErr w:type="gramEnd"/>
            <w:r w:rsidR="00F2425C" w:rsidRPr="00FD054C">
              <w:rPr>
                <w:rFonts w:cstheme="minorHAnsi"/>
                <w:sz w:val="20"/>
                <w:szCs w:val="20"/>
                <w:lang w:val="en-US"/>
              </w:rPr>
              <w:t xml:space="preserve"> </w:t>
            </w:r>
          </w:p>
          <w:p w14:paraId="4AE5C6F6" w14:textId="372E4AED" w:rsidR="00F2425C" w:rsidRPr="00FD054C" w:rsidRDefault="00ED4BC8" w:rsidP="006A0F1B">
            <w:pPr>
              <w:pStyle w:val="ListParagraph"/>
              <w:numPr>
                <w:ilvl w:val="2"/>
                <w:numId w:val="7"/>
              </w:numPr>
              <w:spacing w:line="288" w:lineRule="auto"/>
              <w:jc w:val="both"/>
              <w:rPr>
                <w:rFonts w:cstheme="minorHAnsi"/>
                <w:sz w:val="20"/>
                <w:szCs w:val="20"/>
                <w:lang w:val="en-US"/>
              </w:rPr>
            </w:pPr>
            <w:r w:rsidRPr="00FD054C">
              <w:rPr>
                <w:rFonts w:cstheme="minorHAnsi"/>
                <w:sz w:val="20"/>
                <w:szCs w:val="20"/>
                <w:lang w:val="en-US"/>
              </w:rPr>
              <w:t>a</w:t>
            </w:r>
            <w:r w:rsidR="00F2425C" w:rsidRPr="00FD054C">
              <w:rPr>
                <w:rFonts w:cstheme="minorHAnsi"/>
                <w:sz w:val="20"/>
                <w:szCs w:val="20"/>
                <w:lang w:val="en-US"/>
              </w:rPr>
              <w:t xml:space="preserve"> chief executive officer or equivalent </w:t>
            </w:r>
            <w:proofErr w:type="gramStart"/>
            <w:r w:rsidR="00F2425C" w:rsidRPr="00FD054C">
              <w:rPr>
                <w:rFonts w:cstheme="minorHAnsi"/>
                <w:sz w:val="20"/>
                <w:szCs w:val="20"/>
                <w:lang w:val="en-US"/>
              </w:rPr>
              <w:t>person;</w:t>
            </w:r>
            <w:proofErr w:type="gramEnd"/>
            <w:r w:rsidR="00F2425C" w:rsidRPr="00FD054C">
              <w:rPr>
                <w:rFonts w:cstheme="minorHAnsi"/>
                <w:sz w:val="20"/>
                <w:szCs w:val="20"/>
                <w:lang w:val="en-US"/>
              </w:rPr>
              <w:t xml:space="preserve"> </w:t>
            </w:r>
          </w:p>
          <w:p w14:paraId="623A659E" w14:textId="33E97FC9" w:rsidR="000D53FA" w:rsidRPr="00FD054C" w:rsidRDefault="00C62104" w:rsidP="006A0F1B">
            <w:pPr>
              <w:pStyle w:val="ListParagraph"/>
              <w:numPr>
                <w:ilvl w:val="1"/>
                <w:numId w:val="7"/>
              </w:numPr>
              <w:spacing w:line="288" w:lineRule="auto"/>
              <w:jc w:val="both"/>
              <w:rPr>
                <w:rFonts w:cstheme="minorHAnsi"/>
                <w:sz w:val="20"/>
                <w:szCs w:val="20"/>
                <w:lang w:val="en-US"/>
              </w:rPr>
            </w:pPr>
            <w:r w:rsidRPr="00FD054C">
              <w:rPr>
                <w:rFonts w:cstheme="minorHAnsi"/>
                <w:sz w:val="20"/>
                <w:szCs w:val="20"/>
                <w:lang w:val="en-US"/>
              </w:rPr>
              <w:t>“controller” refers to a person</w:t>
            </w:r>
            <w:r w:rsidR="0014531B" w:rsidRPr="00FD054C">
              <w:rPr>
                <w:rFonts w:cstheme="minorHAnsi"/>
                <w:sz w:val="20"/>
                <w:szCs w:val="20"/>
              </w:rPr>
              <w:t>, alone or acting together with any connected person(s) (a “connected person” is defined under section 2(1) of the Act), who —</w:t>
            </w:r>
          </w:p>
          <w:p w14:paraId="1C4DDBDC" w14:textId="4015D154" w:rsidR="0014531B" w:rsidRPr="00FD054C" w:rsidRDefault="0014531B" w:rsidP="006A0F1B">
            <w:pPr>
              <w:pStyle w:val="ListParagraph"/>
              <w:numPr>
                <w:ilvl w:val="2"/>
                <w:numId w:val="7"/>
              </w:numPr>
              <w:spacing w:line="288" w:lineRule="auto"/>
              <w:jc w:val="both"/>
              <w:rPr>
                <w:rFonts w:cstheme="minorHAnsi"/>
                <w:sz w:val="20"/>
                <w:szCs w:val="20"/>
                <w:lang w:val="en-US"/>
              </w:rPr>
            </w:pPr>
            <w:r w:rsidRPr="00FD054C">
              <w:rPr>
                <w:rFonts w:cstheme="minorHAnsi"/>
                <w:sz w:val="20"/>
                <w:szCs w:val="20"/>
              </w:rPr>
              <w:t>controls, directly or indirectly, not less than 20% of the voting power or such equivalent decision-making power in the exempt person; or</w:t>
            </w:r>
          </w:p>
          <w:p w14:paraId="31507C38" w14:textId="2E0457E3" w:rsidR="0014531B" w:rsidRPr="00FD054C" w:rsidRDefault="0014531B" w:rsidP="006A0F1B">
            <w:pPr>
              <w:pStyle w:val="ListParagraph"/>
              <w:numPr>
                <w:ilvl w:val="2"/>
                <w:numId w:val="7"/>
              </w:numPr>
              <w:spacing w:line="288" w:lineRule="auto"/>
              <w:jc w:val="both"/>
              <w:rPr>
                <w:rFonts w:cstheme="minorHAnsi"/>
                <w:sz w:val="20"/>
                <w:szCs w:val="20"/>
                <w:lang w:val="en-US"/>
              </w:rPr>
            </w:pPr>
            <w:r w:rsidRPr="00FD054C">
              <w:rPr>
                <w:rFonts w:cstheme="minorHAnsi"/>
                <w:sz w:val="20"/>
                <w:szCs w:val="20"/>
              </w:rPr>
              <w:t>acquires or holds, directly or indirectly, not less than 20% of the issued shares or such equivalent share of ownership in the exempt person.</w:t>
            </w:r>
          </w:p>
          <w:p w14:paraId="7BA25885" w14:textId="4AB7F5A2" w:rsidR="00F2425C" w:rsidRPr="00FD054C" w:rsidRDefault="00F2425C" w:rsidP="00585D47">
            <w:pPr>
              <w:spacing w:after="113" w:line="288" w:lineRule="auto"/>
              <w:jc w:val="both"/>
              <w:rPr>
                <w:rFonts w:cstheme="minorHAnsi"/>
                <w:sz w:val="20"/>
                <w:szCs w:val="20"/>
              </w:rPr>
            </w:pPr>
          </w:p>
          <w:p w14:paraId="2322B394" w14:textId="6FE13996" w:rsidR="00AB3D0A" w:rsidRPr="007210FD" w:rsidRDefault="00AB3D0A" w:rsidP="006A0F1B">
            <w:pPr>
              <w:pStyle w:val="ListParagraph"/>
              <w:numPr>
                <w:ilvl w:val="0"/>
                <w:numId w:val="7"/>
              </w:numPr>
              <w:spacing w:line="288" w:lineRule="auto"/>
              <w:jc w:val="both"/>
              <w:rPr>
                <w:rFonts w:cstheme="minorHAnsi"/>
                <w:sz w:val="20"/>
                <w:szCs w:val="20"/>
              </w:rPr>
            </w:pPr>
            <w:r w:rsidRPr="00FD054C">
              <w:rPr>
                <w:rFonts w:cstheme="minorHAnsi"/>
                <w:sz w:val="20"/>
                <w:szCs w:val="20"/>
              </w:rPr>
              <w:t>All terms used in this Form shall, except where expressly defined in this Form or whe</w:t>
            </w:r>
            <w:r w:rsidR="00FD273D" w:rsidRPr="00FD054C">
              <w:rPr>
                <w:rFonts w:cstheme="minorHAnsi"/>
                <w:sz w:val="20"/>
                <w:szCs w:val="20"/>
              </w:rPr>
              <w:t>re</w:t>
            </w:r>
            <w:r w:rsidRPr="00FD054C">
              <w:rPr>
                <w:rFonts w:cstheme="minorHAnsi"/>
                <w:sz w:val="20"/>
                <w:szCs w:val="20"/>
              </w:rPr>
              <w:t xml:space="preserve"> the context otherwise requires, have the same meaning</w:t>
            </w:r>
            <w:r w:rsidR="00FD273D" w:rsidRPr="00FD054C">
              <w:rPr>
                <w:rFonts w:cstheme="minorHAnsi"/>
                <w:sz w:val="20"/>
                <w:szCs w:val="20"/>
              </w:rPr>
              <w:t>s</w:t>
            </w:r>
            <w:r w:rsidRPr="00FD054C">
              <w:rPr>
                <w:rFonts w:cstheme="minorHAnsi"/>
                <w:sz w:val="20"/>
                <w:szCs w:val="20"/>
              </w:rPr>
              <w:t xml:space="preserve"> as defined in the Securities and Futures Act</w:t>
            </w:r>
            <w:r w:rsidR="00CB0930" w:rsidRPr="00FD054C">
              <w:rPr>
                <w:rFonts w:cstheme="minorHAnsi"/>
                <w:sz w:val="20"/>
                <w:szCs w:val="20"/>
              </w:rPr>
              <w:t xml:space="preserve"> 2001</w:t>
            </w:r>
            <w:r w:rsidRPr="00FD054C">
              <w:rPr>
                <w:rFonts w:cstheme="minorHAnsi"/>
                <w:sz w:val="20"/>
                <w:szCs w:val="20"/>
              </w:rPr>
              <w:t xml:space="preserve"> (the</w:t>
            </w:r>
            <w:r w:rsidRPr="007210FD">
              <w:rPr>
                <w:rFonts w:cstheme="minorHAnsi"/>
                <w:sz w:val="20"/>
                <w:szCs w:val="20"/>
              </w:rPr>
              <w:t xml:space="preserve"> “Act”) or the Regulations. </w:t>
            </w:r>
            <w:r w:rsidR="00CC623B" w:rsidRPr="007210FD">
              <w:rPr>
                <w:rFonts w:cstheme="minorHAnsi"/>
                <w:sz w:val="20"/>
                <w:szCs w:val="20"/>
              </w:rPr>
              <w:t xml:space="preserve">Please read the Frequently Asked Questions on Exempt Persons (“FAQ”), the explanatory notes and questions carefully before completing and lodging the Form with the Monetary Authority of Singapore (the “Authority”). </w:t>
            </w:r>
          </w:p>
          <w:p w14:paraId="5A9B6923" w14:textId="77777777" w:rsidR="004B5B2A" w:rsidRPr="007210FD" w:rsidRDefault="004B5B2A" w:rsidP="00585D47">
            <w:pPr>
              <w:pStyle w:val="ListParagraph"/>
              <w:spacing w:after="113" w:line="288" w:lineRule="auto"/>
              <w:jc w:val="both"/>
              <w:rPr>
                <w:rFonts w:cstheme="minorHAnsi"/>
                <w:sz w:val="20"/>
                <w:szCs w:val="20"/>
              </w:rPr>
            </w:pPr>
          </w:p>
          <w:p w14:paraId="702F077F" w14:textId="77777777" w:rsidR="004B5B2A" w:rsidRPr="007210FD" w:rsidRDefault="004B5B2A" w:rsidP="006A0F1B">
            <w:pPr>
              <w:pStyle w:val="ListParagraph"/>
              <w:numPr>
                <w:ilvl w:val="0"/>
                <w:numId w:val="7"/>
              </w:numPr>
              <w:spacing w:line="288" w:lineRule="auto"/>
              <w:jc w:val="both"/>
              <w:rPr>
                <w:rFonts w:cstheme="minorHAnsi"/>
                <w:sz w:val="20"/>
                <w:lang w:val="en-US"/>
              </w:rPr>
            </w:pPr>
            <w:r w:rsidRPr="007210FD">
              <w:rPr>
                <w:rFonts w:cstheme="minorHAnsi"/>
                <w:sz w:val="20"/>
                <w:lang w:val="en-US"/>
              </w:rPr>
              <w:t xml:space="preserve">All questions must be </w:t>
            </w:r>
            <w:proofErr w:type="gramStart"/>
            <w:r w:rsidRPr="007210FD">
              <w:rPr>
                <w:rFonts w:cstheme="minorHAnsi"/>
                <w:sz w:val="20"/>
                <w:lang w:val="en-US"/>
              </w:rPr>
              <w:t>answered</w:t>
            </w:r>
            <w:proofErr w:type="gramEnd"/>
            <w:r w:rsidRPr="007210FD">
              <w:rPr>
                <w:rFonts w:cstheme="minorHAnsi"/>
                <w:sz w:val="20"/>
                <w:lang w:val="en-US"/>
              </w:rPr>
              <w:t xml:space="preserve"> and all fields must be filled. If a question or field is not applicable, please check the “N.A.” box or mark “N.A.” in the space provided. </w:t>
            </w:r>
          </w:p>
          <w:p w14:paraId="573F9762" w14:textId="77777777" w:rsidR="004B5B2A" w:rsidRPr="007210FD" w:rsidRDefault="004B5B2A" w:rsidP="00585D47">
            <w:pPr>
              <w:pStyle w:val="ListParagraph"/>
              <w:spacing w:line="288" w:lineRule="auto"/>
              <w:jc w:val="both"/>
              <w:rPr>
                <w:rFonts w:cstheme="minorHAnsi"/>
                <w:sz w:val="20"/>
                <w:lang w:val="en-US"/>
              </w:rPr>
            </w:pPr>
          </w:p>
          <w:p w14:paraId="78C90CE7" w14:textId="5AE1CB1D" w:rsidR="006A6A7B" w:rsidRPr="00E0610A" w:rsidRDefault="004B5B2A" w:rsidP="006A0F1B">
            <w:pPr>
              <w:pStyle w:val="ListParagraph"/>
              <w:numPr>
                <w:ilvl w:val="0"/>
                <w:numId w:val="7"/>
              </w:numPr>
              <w:spacing w:line="288" w:lineRule="auto"/>
              <w:jc w:val="both"/>
              <w:rPr>
                <w:rFonts w:cstheme="minorHAnsi"/>
                <w:sz w:val="20"/>
                <w:lang w:val="en-US"/>
              </w:rPr>
            </w:pPr>
            <w:r w:rsidRPr="007210FD">
              <w:rPr>
                <w:rFonts w:cstheme="minorHAnsi"/>
                <w:sz w:val="20"/>
                <w:lang w:val="en-US"/>
              </w:rPr>
              <w:t>Please use the “+” function in the tables to add rows where relevant</w:t>
            </w:r>
            <w:r w:rsidR="00754CD5" w:rsidRPr="007210FD">
              <w:rPr>
                <w:rFonts w:cstheme="minorHAnsi"/>
                <w:sz w:val="20"/>
                <w:lang w:val="en-US"/>
              </w:rPr>
              <w:t>;</w:t>
            </w:r>
            <w:r w:rsidRPr="007210FD">
              <w:rPr>
                <w:rFonts w:cstheme="minorHAnsi"/>
                <w:sz w:val="20"/>
                <w:lang w:val="en-US"/>
              </w:rPr>
              <w:t xml:space="preserve"> the “+” function can be viewed by clicking on a row in a table to be filled.</w:t>
            </w:r>
          </w:p>
          <w:p w14:paraId="0F71A8FC" w14:textId="77777777" w:rsidR="004B5B2A" w:rsidRPr="007210FD" w:rsidRDefault="004B5B2A" w:rsidP="006A6A7B">
            <w:pPr>
              <w:pStyle w:val="ListParagraph"/>
              <w:spacing w:line="288" w:lineRule="auto"/>
              <w:jc w:val="both"/>
              <w:rPr>
                <w:rFonts w:cstheme="minorHAnsi"/>
                <w:lang w:val="en-US"/>
              </w:rPr>
            </w:pPr>
          </w:p>
          <w:p w14:paraId="5F0B86E1" w14:textId="369E1259" w:rsidR="008B1913" w:rsidRPr="007210FD" w:rsidRDefault="008B1913" w:rsidP="006A0F1B">
            <w:pPr>
              <w:pStyle w:val="ListParagraph"/>
              <w:numPr>
                <w:ilvl w:val="0"/>
                <w:numId w:val="7"/>
              </w:numPr>
              <w:spacing w:line="288" w:lineRule="auto"/>
              <w:jc w:val="both"/>
              <w:rPr>
                <w:rFonts w:cstheme="minorHAnsi"/>
                <w:sz w:val="20"/>
                <w:lang w:val="en-US"/>
              </w:rPr>
            </w:pPr>
            <w:r w:rsidRPr="007210FD">
              <w:rPr>
                <w:rFonts w:cstheme="minorHAnsi"/>
                <w:sz w:val="20"/>
                <w:lang w:val="en-US"/>
              </w:rPr>
              <w:lastRenderedPageBreak/>
              <w:t>I</w:t>
            </w:r>
            <w:r w:rsidRPr="007210FD">
              <w:rPr>
                <w:rFonts w:cstheme="minorHAnsi"/>
                <w:sz w:val="20"/>
              </w:rPr>
              <w:t xml:space="preserve">f </w:t>
            </w:r>
            <w:r w:rsidR="00552A83" w:rsidRPr="007210FD">
              <w:rPr>
                <w:rFonts w:cstheme="minorHAnsi"/>
                <w:sz w:val="20"/>
              </w:rPr>
              <w:t>more</w:t>
            </w:r>
            <w:r w:rsidRPr="007210FD">
              <w:rPr>
                <w:rFonts w:cstheme="minorHAnsi"/>
                <w:sz w:val="20"/>
              </w:rPr>
              <w:t xml:space="preserve"> space</w:t>
            </w:r>
            <w:r w:rsidR="00552A83" w:rsidRPr="007210FD">
              <w:rPr>
                <w:rFonts w:cstheme="minorHAnsi"/>
                <w:sz w:val="20"/>
              </w:rPr>
              <w:t xml:space="preserve"> is needed</w:t>
            </w:r>
            <w:r w:rsidRPr="007210FD">
              <w:rPr>
                <w:rFonts w:cstheme="minorHAnsi"/>
                <w:sz w:val="20"/>
              </w:rPr>
              <w:t xml:space="preserve"> to provide</w:t>
            </w:r>
            <w:r w:rsidR="00552A83" w:rsidRPr="007210FD">
              <w:rPr>
                <w:rFonts w:cstheme="minorHAnsi"/>
                <w:sz w:val="20"/>
              </w:rPr>
              <w:t xml:space="preserve"> responses to the questions </w:t>
            </w:r>
            <w:r w:rsidRPr="007210FD">
              <w:rPr>
                <w:rFonts w:cstheme="minorHAnsi"/>
                <w:sz w:val="20"/>
              </w:rPr>
              <w:t xml:space="preserve">in this Form, the exempt person </w:t>
            </w:r>
            <w:r w:rsidR="00754CD5" w:rsidRPr="007210FD">
              <w:rPr>
                <w:rFonts w:cstheme="minorHAnsi"/>
                <w:sz w:val="20"/>
              </w:rPr>
              <w:t>should</w:t>
            </w:r>
            <w:r w:rsidRPr="007210FD">
              <w:rPr>
                <w:rFonts w:cstheme="minorHAnsi"/>
                <w:sz w:val="20"/>
              </w:rPr>
              <w:t xml:space="preserve"> submit an attachment with the </w:t>
            </w:r>
            <w:r w:rsidR="00754CD5" w:rsidRPr="007210FD">
              <w:rPr>
                <w:rFonts w:cstheme="minorHAnsi"/>
                <w:sz w:val="20"/>
              </w:rPr>
              <w:t xml:space="preserve">additional </w:t>
            </w:r>
            <w:r w:rsidR="00D0410F" w:rsidRPr="007210FD">
              <w:rPr>
                <w:rFonts w:cstheme="minorHAnsi"/>
                <w:sz w:val="20"/>
              </w:rPr>
              <w:t>responses</w:t>
            </w:r>
            <w:r w:rsidRPr="007210FD">
              <w:rPr>
                <w:rFonts w:cstheme="minorHAnsi"/>
                <w:sz w:val="20"/>
              </w:rPr>
              <w:t xml:space="preserve">, </w:t>
            </w:r>
            <w:r w:rsidR="00754CD5" w:rsidRPr="007210FD">
              <w:rPr>
                <w:rFonts w:cstheme="minorHAnsi"/>
                <w:sz w:val="20"/>
              </w:rPr>
              <w:t xml:space="preserve">and label clearly </w:t>
            </w:r>
            <w:r w:rsidRPr="007210FD">
              <w:rPr>
                <w:rFonts w:cstheme="minorHAnsi"/>
                <w:sz w:val="20"/>
              </w:rPr>
              <w:t>the relevant question</w:t>
            </w:r>
            <w:r w:rsidR="00552A83" w:rsidRPr="007210FD">
              <w:rPr>
                <w:rFonts w:cstheme="minorHAnsi"/>
                <w:sz w:val="20"/>
              </w:rPr>
              <w:t xml:space="preserve"> each additional response is for.</w:t>
            </w:r>
            <w:r w:rsidRPr="007210FD">
              <w:rPr>
                <w:rFonts w:cstheme="minorHAnsi"/>
                <w:color w:val="7030A0"/>
                <w:sz w:val="20"/>
              </w:rPr>
              <w:t xml:space="preserve"> </w:t>
            </w:r>
          </w:p>
          <w:p w14:paraId="26F39372" w14:textId="77777777" w:rsidR="008B1913" w:rsidRPr="007210FD" w:rsidRDefault="008B1913" w:rsidP="00585D47">
            <w:pPr>
              <w:pStyle w:val="ListParagraph"/>
              <w:spacing w:line="288" w:lineRule="auto"/>
              <w:jc w:val="both"/>
              <w:rPr>
                <w:rFonts w:cstheme="minorHAnsi"/>
                <w:sz w:val="20"/>
                <w:lang w:val="en-US"/>
              </w:rPr>
            </w:pPr>
          </w:p>
          <w:p w14:paraId="3C58C2EC" w14:textId="1EB5D93E" w:rsidR="007747F0" w:rsidRPr="00E0610A" w:rsidRDefault="004B5B2A" w:rsidP="006A0F1B">
            <w:pPr>
              <w:pStyle w:val="ListParagraph"/>
              <w:numPr>
                <w:ilvl w:val="0"/>
                <w:numId w:val="7"/>
              </w:numPr>
              <w:spacing w:after="113" w:line="288" w:lineRule="auto"/>
              <w:jc w:val="both"/>
              <w:rPr>
                <w:rFonts w:cstheme="minorHAnsi"/>
                <w:sz w:val="20"/>
                <w:lang w:val="en-US"/>
              </w:rPr>
            </w:pPr>
            <w:r w:rsidRPr="00E0610A">
              <w:rPr>
                <w:rFonts w:cstheme="minorHAnsi"/>
                <w:sz w:val="20"/>
                <w:lang w:val="en-US"/>
              </w:rPr>
              <w:t>This Form, together with all supporting documents</w:t>
            </w:r>
            <w:r w:rsidR="00754CD5" w:rsidRPr="00E0610A">
              <w:rPr>
                <w:rFonts w:cstheme="minorHAnsi"/>
                <w:sz w:val="20"/>
                <w:lang w:val="en-US"/>
              </w:rPr>
              <w:t xml:space="preserve"> and/or attachments</w:t>
            </w:r>
            <w:r w:rsidRPr="00E0610A">
              <w:rPr>
                <w:rFonts w:cstheme="minorHAnsi"/>
                <w:sz w:val="20"/>
                <w:lang w:val="en-US"/>
              </w:rPr>
              <w:t xml:space="preserve">, should be submitted </w:t>
            </w:r>
            <w:r w:rsidR="005B75E0" w:rsidRPr="00E0610A">
              <w:rPr>
                <w:rFonts w:cstheme="minorHAnsi"/>
                <w:sz w:val="20"/>
                <w:lang w:val="en-US"/>
              </w:rPr>
              <w:t xml:space="preserve">via </w:t>
            </w:r>
            <w:hyperlink r:id="rId13" w:history="1">
              <w:r w:rsidR="006A0F1B">
                <w:rPr>
                  <w:rStyle w:val="Hyperlink"/>
                  <w:rFonts w:cstheme="minorHAnsi"/>
                  <w:sz w:val="20"/>
                  <w:lang w:val="en-US"/>
                </w:rPr>
                <w:t>https://go.gov.sg/noticeofcommencementofbusiness-form22-ecf</w:t>
              </w:r>
            </w:hyperlink>
            <w:r w:rsidR="002F7235" w:rsidRPr="00E0610A">
              <w:rPr>
                <w:rFonts w:cstheme="minorHAnsi"/>
                <w:sz w:val="20"/>
                <w:lang w:val="en-US"/>
              </w:rPr>
              <w:t xml:space="preserve"> </w:t>
            </w:r>
            <w:r w:rsidRPr="00E0610A">
              <w:rPr>
                <w:rFonts w:cstheme="minorHAnsi"/>
                <w:sz w:val="20"/>
                <w:lang w:val="en-US"/>
              </w:rPr>
              <w:t>in machine-readable forma</w:t>
            </w:r>
            <w:r w:rsidRPr="00E0610A" w:rsidDel="00C44C4A">
              <w:rPr>
                <w:rFonts w:cstheme="minorHAnsi"/>
                <w:sz w:val="20"/>
                <w:lang w:val="en-US"/>
              </w:rPr>
              <w:t>t</w:t>
            </w:r>
            <w:r w:rsidRPr="00E0610A">
              <w:rPr>
                <w:rFonts w:cstheme="minorHAnsi"/>
                <w:sz w:val="20"/>
                <w:lang w:val="en-US"/>
              </w:rPr>
              <w:t xml:space="preserve"> (e.g.  MS Word)</w:t>
            </w:r>
            <w:r w:rsidR="008F5005" w:rsidRPr="00E0610A">
              <w:rPr>
                <w:rFonts w:cstheme="minorHAnsi"/>
                <w:sz w:val="20"/>
                <w:lang w:val="en-US"/>
              </w:rPr>
              <w:t>.</w:t>
            </w:r>
            <w:r w:rsidRPr="00E0610A">
              <w:rPr>
                <w:rFonts w:cstheme="minorHAnsi"/>
                <w:sz w:val="20"/>
                <w:lang w:val="en-US"/>
              </w:rPr>
              <w:t xml:space="preserve"> </w:t>
            </w:r>
            <w:r w:rsidR="007747F0" w:rsidRPr="00E0610A">
              <w:rPr>
                <w:rFonts w:cstheme="minorHAnsi"/>
                <w:sz w:val="20"/>
                <w:szCs w:val="20"/>
              </w:rPr>
              <w:t>Please</w:t>
            </w:r>
            <w:r w:rsidR="00CA42AE" w:rsidRPr="00E0610A">
              <w:rPr>
                <w:rFonts w:cstheme="minorHAnsi"/>
                <w:sz w:val="20"/>
                <w:szCs w:val="20"/>
              </w:rPr>
              <w:t xml:space="preserve"> ensure that the information provided in the Form is complete and accurate. </w:t>
            </w:r>
          </w:p>
          <w:p w14:paraId="5DA5D4B7" w14:textId="0492855E" w:rsidR="007747F0" w:rsidRPr="007210FD" w:rsidRDefault="007747F0" w:rsidP="00585D47">
            <w:pPr>
              <w:spacing w:line="288" w:lineRule="auto"/>
              <w:rPr>
                <w:rFonts w:cstheme="minorHAnsi"/>
                <w:sz w:val="20"/>
                <w:lang w:val="en-US"/>
              </w:rPr>
            </w:pPr>
          </w:p>
        </w:tc>
      </w:tr>
    </w:tbl>
    <w:p w14:paraId="22026D71" w14:textId="77777777" w:rsidR="00DF6361" w:rsidRPr="00DF6361" w:rsidRDefault="00DF6361" w:rsidP="00585D47">
      <w:pPr>
        <w:spacing w:after="0" w:line="288" w:lineRule="auto"/>
        <w:jc w:val="both"/>
        <w:rPr>
          <w:sz w:val="20"/>
          <w:lang w:val="en-US"/>
        </w:rPr>
      </w:pPr>
    </w:p>
    <w:p w14:paraId="2397A271" w14:textId="77777777" w:rsidR="003E4547" w:rsidRDefault="003E4547" w:rsidP="00585D47">
      <w:pPr>
        <w:spacing w:line="288" w:lineRule="auto"/>
        <w:rPr>
          <w:sz w:val="20"/>
          <w:lang w:val="en-US"/>
        </w:rPr>
        <w:sectPr w:rsidR="003E4547">
          <w:footerReference w:type="default" r:id="rId14"/>
          <w:pgSz w:w="11906" w:h="16838"/>
          <w:pgMar w:top="1440" w:right="1440" w:bottom="1440" w:left="1440" w:header="708" w:footer="708" w:gutter="0"/>
          <w:cols w:space="708"/>
          <w:docGrid w:linePitch="360"/>
        </w:sectPr>
      </w:pPr>
    </w:p>
    <w:p w14:paraId="3BD03DAC" w14:textId="291E153A" w:rsidR="002F354F" w:rsidRPr="00565542" w:rsidRDefault="00F346CC" w:rsidP="00585D47">
      <w:pPr>
        <w:shd w:val="clear" w:color="auto" w:fill="44546A" w:themeFill="text2"/>
        <w:spacing w:after="0" w:line="288" w:lineRule="auto"/>
        <w:contextualSpacing/>
        <w:jc w:val="both"/>
        <w:rPr>
          <w:rFonts w:cstheme="minorHAnsi"/>
          <w:color w:val="FFFFFF" w:themeColor="background1"/>
          <w:sz w:val="20"/>
          <w:lang w:val="en-US"/>
        </w:rPr>
      </w:pPr>
      <w:r w:rsidRPr="00565542">
        <w:rPr>
          <w:rFonts w:cstheme="minorHAnsi"/>
          <w:color w:val="FFFFFF" w:themeColor="background1"/>
          <w:sz w:val="20"/>
          <w:lang w:val="en-US"/>
        </w:rPr>
        <w:lastRenderedPageBreak/>
        <w:t xml:space="preserve">SECTION </w:t>
      </w:r>
      <w:r w:rsidR="00E0610A">
        <w:rPr>
          <w:rFonts w:cstheme="minorHAnsi"/>
          <w:color w:val="FFFFFF" w:themeColor="background1"/>
          <w:sz w:val="20"/>
          <w:lang w:val="en-US"/>
        </w:rPr>
        <w:t>I</w:t>
      </w:r>
      <w:r w:rsidR="002F354F" w:rsidRPr="00565542">
        <w:rPr>
          <w:rFonts w:cstheme="minorHAnsi"/>
          <w:color w:val="FFFFFF" w:themeColor="background1"/>
          <w:sz w:val="20"/>
          <w:lang w:val="en-US"/>
        </w:rPr>
        <w:t>: CONTACT PERSON</w:t>
      </w:r>
    </w:p>
    <w:p w14:paraId="3EDACBB9" w14:textId="77777777" w:rsidR="002F354F" w:rsidRPr="00EF6903" w:rsidRDefault="002F354F" w:rsidP="00585D47">
      <w:pPr>
        <w:spacing w:after="0" w:line="288" w:lineRule="auto"/>
        <w:jc w:val="both"/>
        <w:rPr>
          <w:rFonts w:ascii="Arial" w:hAnsi="Arial" w:cs="Arial"/>
          <w:lang w:val="en-US"/>
        </w:rPr>
      </w:pPr>
    </w:p>
    <w:p w14:paraId="0682DEDA" w14:textId="0E8F75B4" w:rsidR="00642689" w:rsidRPr="00B52B73" w:rsidRDefault="00117AC2" w:rsidP="006A0F1B">
      <w:pPr>
        <w:pStyle w:val="ListParagraph"/>
        <w:numPr>
          <w:ilvl w:val="0"/>
          <w:numId w:val="11"/>
        </w:numPr>
        <w:spacing w:after="0" w:line="288" w:lineRule="auto"/>
        <w:ind w:left="567" w:hanging="567"/>
        <w:jc w:val="both"/>
        <w:rPr>
          <w:rFonts w:cstheme="minorHAnsi"/>
          <w:sz w:val="20"/>
        </w:rPr>
      </w:pPr>
      <w:r w:rsidRPr="00B52B73">
        <w:rPr>
          <w:rFonts w:cstheme="minorHAnsi"/>
          <w:sz w:val="20"/>
        </w:rPr>
        <w:t xml:space="preserve">Provide the </w:t>
      </w:r>
      <w:r w:rsidR="00642689" w:rsidRPr="00B52B73">
        <w:rPr>
          <w:rFonts w:cstheme="minorHAnsi"/>
          <w:sz w:val="20"/>
        </w:rPr>
        <w:t xml:space="preserve">details of the contact person for the exempt person. </w:t>
      </w:r>
      <w:r w:rsidRPr="00B52B73">
        <w:rPr>
          <w:rFonts w:cstheme="minorHAnsi"/>
          <w:sz w:val="20"/>
        </w:rPr>
        <w:t xml:space="preserve">This person </w:t>
      </w:r>
      <w:r w:rsidR="00642689" w:rsidRPr="00B52B73">
        <w:rPr>
          <w:rFonts w:cstheme="minorHAnsi"/>
          <w:sz w:val="20"/>
        </w:rPr>
        <w:t>must be an executive director of the exempt person and be</w:t>
      </w:r>
      <w:r w:rsidRPr="00B52B73">
        <w:rPr>
          <w:rFonts w:cstheme="minorHAnsi"/>
          <w:sz w:val="20"/>
        </w:rPr>
        <w:t xml:space="preserve"> resident in</w:t>
      </w:r>
      <w:r w:rsidR="00100165" w:rsidRPr="00B52B73">
        <w:rPr>
          <w:rFonts w:cstheme="minorHAnsi"/>
          <w:sz w:val="20"/>
        </w:rPr>
        <w:t xml:space="preserve"> </w:t>
      </w:r>
      <w:r w:rsidRPr="00B52B73">
        <w:rPr>
          <w:rFonts w:cstheme="minorHAnsi"/>
          <w:sz w:val="20"/>
        </w:rPr>
        <w:t>Singapore</w:t>
      </w:r>
      <w:r w:rsidR="00642689" w:rsidRPr="00B52B73">
        <w:rPr>
          <w:rFonts w:cstheme="minorHAnsi"/>
          <w:sz w:val="20"/>
        </w:rPr>
        <w:t xml:space="preserve">. The Authority will contact this person for all matters relating to the exempt person. </w:t>
      </w:r>
      <w:r w:rsidRPr="00B52B73">
        <w:rPr>
          <w:rFonts w:cstheme="minorHAnsi"/>
          <w:sz w:val="20"/>
        </w:rPr>
        <w:t xml:space="preserve"> </w:t>
      </w:r>
    </w:p>
    <w:p w14:paraId="30A33E94" w14:textId="77777777" w:rsidR="00DC2991" w:rsidRPr="00104267" w:rsidRDefault="00DC2991" w:rsidP="00585D47">
      <w:pPr>
        <w:pStyle w:val="ListParagraph"/>
        <w:spacing w:after="0" w:line="288" w:lineRule="auto"/>
        <w:ind w:left="567"/>
        <w:jc w:val="both"/>
        <w:rPr>
          <w:rFonts w:ascii="Arial" w:hAnsi="Arial" w:cs="Arial"/>
          <w:sz w:val="20"/>
        </w:rPr>
      </w:pPr>
    </w:p>
    <w:tbl>
      <w:tblPr>
        <w:tblStyle w:val="TableGrid"/>
        <w:tblW w:w="9923" w:type="dxa"/>
        <w:tblInd w:w="562" w:type="dxa"/>
        <w:tblLayout w:type="fixed"/>
        <w:tblLook w:val="04A0" w:firstRow="1" w:lastRow="0" w:firstColumn="1" w:lastColumn="0" w:noHBand="0" w:noVBand="1"/>
      </w:tblPr>
      <w:tblGrid>
        <w:gridCol w:w="4111"/>
        <w:gridCol w:w="5812"/>
      </w:tblGrid>
      <w:tr w:rsidR="00DC2991" w:rsidRPr="0014046D" w14:paraId="3AB29995" w14:textId="77777777" w:rsidTr="00104267">
        <w:tc>
          <w:tcPr>
            <w:tcW w:w="4111" w:type="dxa"/>
          </w:tcPr>
          <w:p w14:paraId="6DA947ED" w14:textId="42884E0A" w:rsidR="00DC2991" w:rsidRPr="0014046D" w:rsidRDefault="00DC2991" w:rsidP="00585D47">
            <w:pPr>
              <w:pStyle w:val="ListParagraph"/>
              <w:spacing w:line="360" w:lineRule="auto"/>
              <w:ind w:left="0"/>
              <w:jc w:val="both"/>
              <w:rPr>
                <w:rFonts w:cstheme="minorHAnsi"/>
                <w:b/>
                <w:sz w:val="18"/>
                <w:szCs w:val="18"/>
              </w:rPr>
            </w:pPr>
            <w:r w:rsidRPr="0014046D">
              <w:rPr>
                <w:rFonts w:cstheme="minorHAnsi"/>
                <w:b/>
                <w:sz w:val="18"/>
                <w:szCs w:val="18"/>
              </w:rPr>
              <w:t>Name of executive director</w:t>
            </w:r>
          </w:p>
        </w:tc>
        <w:tc>
          <w:tcPr>
            <w:tcW w:w="5812" w:type="dxa"/>
            <w:shd w:val="clear" w:color="auto" w:fill="DEEAF6" w:themeFill="accent1" w:themeFillTint="33"/>
          </w:tcPr>
          <w:p w14:paraId="12394902" w14:textId="77777777" w:rsidR="00DC2991" w:rsidRPr="0014046D" w:rsidRDefault="00000000" w:rsidP="00585D47">
            <w:pPr>
              <w:spacing w:line="360" w:lineRule="auto"/>
              <w:contextualSpacing/>
              <w:jc w:val="both"/>
              <w:rPr>
                <w:rFonts w:cstheme="minorHAnsi"/>
                <w:sz w:val="18"/>
                <w:szCs w:val="18"/>
              </w:rPr>
            </w:pPr>
            <w:sdt>
              <w:sdtPr>
                <w:rPr>
                  <w:rFonts w:cstheme="minorHAnsi"/>
                  <w:sz w:val="18"/>
                  <w:szCs w:val="18"/>
                  <w:lang w:val="en-GB"/>
                </w:rPr>
                <w:id w:val="-476834027"/>
                <w:placeholder>
                  <w:docPart w:val="EA2BA7164ACA4B52AEDCBD3A3C3DB4CC"/>
                </w:placeholder>
                <w:showingPlcHdr/>
              </w:sdtPr>
              <w:sdtContent>
                <w:r w:rsidR="00DC2991" w:rsidRPr="0014046D">
                  <w:rPr>
                    <w:rStyle w:val="PlaceholderText"/>
                    <w:rFonts w:cstheme="minorHAnsi"/>
                    <w:sz w:val="18"/>
                    <w:szCs w:val="18"/>
                  </w:rPr>
                  <w:t>Click here to enter text.</w:t>
                </w:r>
              </w:sdtContent>
            </w:sdt>
          </w:p>
        </w:tc>
      </w:tr>
      <w:tr w:rsidR="00DC2991" w:rsidRPr="0014046D" w14:paraId="2EABACD8" w14:textId="77777777" w:rsidTr="00104267">
        <w:tc>
          <w:tcPr>
            <w:tcW w:w="4111" w:type="dxa"/>
          </w:tcPr>
          <w:p w14:paraId="70BACA62" w14:textId="77777777" w:rsidR="00DC2991" w:rsidRPr="0014046D" w:rsidRDefault="00DC2991" w:rsidP="00585D47">
            <w:pPr>
              <w:pStyle w:val="ListParagraph"/>
              <w:spacing w:line="360" w:lineRule="auto"/>
              <w:ind w:left="0"/>
              <w:jc w:val="both"/>
              <w:rPr>
                <w:rFonts w:cstheme="minorHAnsi"/>
                <w:b/>
                <w:sz w:val="18"/>
                <w:szCs w:val="18"/>
              </w:rPr>
            </w:pPr>
            <w:r w:rsidRPr="0014046D">
              <w:rPr>
                <w:rFonts w:cstheme="minorHAnsi"/>
                <w:b/>
                <w:sz w:val="18"/>
                <w:szCs w:val="18"/>
              </w:rPr>
              <w:t>Designation</w:t>
            </w:r>
          </w:p>
        </w:tc>
        <w:tc>
          <w:tcPr>
            <w:tcW w:w="5812" w:type="dxa"/>
            <w:shd w:val="clear" w:color="auto" w:fill="DEEAF6" w:themeFill="accent1" w:themeFillTint="33"/>
          </w:tcPr>
          <w:p w14:paraId="48F308F6" w14:textId="77777777" w:rsidR="00DC2991" w:rsidRPr="0014046D" w:rsidRDefault="00DC2991" w:rsidP="00585D47">
            <w:pPr>
              <w:spacing w:line="360" w:lineRule="auto"/>
              <w:contextualSpacing/>
              <w:jc w:val="both"/>
              <w:rPr>
                <w:rFonts w:cstheme="minorHAnsi"/>
                <w:sz w:val="18"/>
                <w:szCs w:val="18"/>
              </w:rPr>
            </w:pPr>
            <w:r w:rsidRPr="0014046D">
              <w:rPr>
                <w:rFonts w:cstheme="minorHAnsi"/>
                <w:sz w:val="18"/>
                <w:szCs w:val="18"/>
                <w:lang w:val="en-GB"/>
              </w:rPr>
              <w:t>Executive Director</w:t>
            </w:r>
          </w:p>
        </w:tc>
      </w:tr>
      <w:tr w:rsidR="00DC2991" w:rsidRPr="0014046D" w14:paraId="60D8C489" w14:textId="77777777" w:rsidTr="00104267">
        <w:tc>
          <w:tcPr>
            <w:tcW w:w="4111" w:type="dxa"/>
          </w:tcPr>
          <w:p w14:paraId="0B12AE64" w14:textId="77777777" w:rsidR="00DC2991" w:rsidRPr="0014046D" w:rsidRDefault="00DC2991" w:rsidP="00585D47">
            <w:pPr>
              <w:pStyle w:val="ListParagraph"/>
              <w:spacing w:line="360" w:lineRule="auto"/>
              <w:ind w:left="0"/>
              <w:jc w:val="both"/>
              <w:rPr>
                <w:rFonts w:cstheme="minorHAnsi"/>
                <w:b/>
                <w:sz w:val="18"/>
                <w:szCs w:val="18"/>
              </w:rPr>
            </w:pPr>
            <w:r w:rsidRPr="0014046D">
              <w:rPr>
                <w:rFonts w:cstheme="minorHAnsi"/>
                <w:b/>
                <w:sz w:val="18"/>
                <w:szCs w:val="18"/>
              </w:rPr>
              <w:t xml:space="preserve">Contact Number </w:t>
            </w:r>
          </w:p>
        </w:tc>
        <w:tc>
          <w:tcPr>
            <w:tcW w:w="5812" w:type="dxa"/>
            <w:shd w:val="clear" w:color="auto" w:fill="DEEAF6" w:themeFill="accent1" w:themeFillTint="33"/>
          </w:tcPr>
          <w:p w14:paraId="66B8F696" w14:textId="77777777" w:rsidR="00DC2991" w:rsidRPr="0014046D" w:rsidRDefault="00000000" w:rsidP="00585D47">
            <w:pPr>
              <w:spacing w:line="360" w:lineRule="auto"/>
              <w:contextualSpacing/>
              <w:jc w:val="both"/>
              <w:rPr>
                <w:rFonts w:cstheme="minorHAnsi"/>
                <w:sz w:val="18"/>
                <w:szCs w:val="18"/>
              </w:rPr>
            </w:pPr>
            <w:sdt>
              <w:sdtPr>
                <w:rPr>
                  <w:rFonts w:cstheme="minorHAnsi"/>
                  <w:sz w:val="18"/>
                  <w:szCs w:val="18"/>
                  <w:lang w:val="en-GB"/>
                </w:rPr>
                <w:id w:val="626747546"/>
                <w:placeholder>
                  <w:docPart w:val="AB138ED4CEB14216AFCB5486EE7A5478"/>
                </w:placeholder>
                <w:showingPlcHdr/>
              </w:sdtPr>
              <w:sdtContent>
                <w:r w:rsidR="00DC2991" w:rsidRPr="0014046D">
                  <w:rPr>
                    <w:rStyle w:val="PlaceholderText"/>
                    <w:rFonts w:cstheme="minorHAnsi"/>
                    <w:sz w:val="18"/>
                    <w:szCs w:val="18"/>
                  </w:rPr>
                  <w:t>Click here to enter text.</w:t>
                </w:r>
              </w:sdtContent>
            </w:sdt>
          </w:p>
        </w:tc>
      </w:tr>
      <w:tr w:rsidR="00DC2991" w:rsidRPr="0014046D" w14:paraId="1F3A4089" w14:textId="77777777" w:rsidTr="00E0610A">
        <w:tc>
          <w:tcPr>
            <w:tcW w:w="4111" w:type="dxa"/>
          </w:tcPr>
          <w:p w14:paraId="76F8B91F" w14:textId="77777777" w:rsidR="00DC2991" w:rsidRPr="0014046D" w:rsidRDefault="00DC2991" w:rsidP="00585D47">
            <w:pPr>
              <w:pStyle w:val="ListParagraph"/>
              <w:spacing w:line="360" w:lineRule="auto"/>
              <w:ind w:left="0"/>
              <w:jc w:val="both"/>
              <w:rPr>
                <w:rFonts w:cstheme="minorHAnsi"/>
                <w:b/>
                <w:sz w:val="18"/>
                <w:szCs w:val="18"/>
              </w:rPr>
            </w:pPr>
            <w:r w:rsidRPr="0014046D">
              <w:rPr>
                <w:rFonts w:cstheme="minorHAnsi"/>
                <w:b/>
                <w:sz w:val="18"/>
                <w:szCs w:val="18"/>
              </w:rPr>
              <w:t>E-mail address</w:t>
            </w:r>
          </w:p>
        </w:tc>
        <w:tc>
          <w:tcPr>
            <w:tcW w:w="5812" w:type="dxa"/>
            <w:shd w:val="clear" w:color="auto" w:fill="DEEAF6" w:themeFill="accent1" w:themeFillTint="33"/>
          </w:tcPr>
          <w:p w14:paraId="3EE2D60B" w14:textId="77777777" w:rsidR="00DC2991" w:rsidRPr="0014046D" w:rsidRDefault="00000000" w:rsidP="00585D47">
            <w:pPr>
              <w:spacing w:line="360" w:lineRule="auto"/>
              <w:contextualSpacing/>
              <w:jc w:val="both"/>
              <w:rPr>
                <w:rFonts w:cstheme="minorHAnsi"/>
                <w:sz w:val="18"/>
                <w:szCs w:val="18"/>
              </w:rPr>
            </w:pPr>
            <w:sdt>
              <w:sdtPr>
                <w:rPr>
                  <w:rFonts w:cstheme="minorHAnsi"/>
                  <w:sz w:val="18"/>
                  <w:szCs w:val="18"/>
                  <w:lang w:val="en-GB"/>
                </w:rPr>
                <w:id w:val="-1557011790"/>
                <w:placeholder>
                  <w:docPart w:val="0BC5AC581F114D15BE8604AC277BB515"/>
                </w:placeholder>
                <w:showingPlcHdr/>
              </w:sdtPr>
              <w:sdtContent>
                <w:r w:rsidR="00DC2991" w:rsidRPr="0014046D">
                  <w:rPr>
                    <w:rStyle w:val="PlaceholderText"/>
                    <w:rFonts w:cstheme="minorHAnsi"/>
                    <w:sz w:val="18"/>
                    <w:szCs w:val="18"/>
                  </w:rPr>
                  <w:t>Click here to enter text.</w:t>
                </w:r>
              </w:sdtContent>
            </w:sdt>
          </w:p>
        </w:tc>
      </w:tr>
    </w:tbl>
    <w:p w14:paraId="0AA0B330" w14:textId="35D058D3" w:rsidR="002F354F" w:rsidRPr="00104267" w:rsidRDefault="002F354F" w:rsidP="00585D47">
      <w:pPr>
        <w:spacing w:line="288" w:lineRule="auto"/>
        <w:rPr>
          <w:rFonts w:ascii="Arial" w:hAnsi="Arial" w:cs="Arial"/>
          <w:sz w:val="20"/>
          <w:lang w:val="en-US"/>
        </w:rPr>
      </w:pPr>
    </w:p>
    <w:p w14:paraId="3CCADE72" w14:textId="70DA8428" w:rsidR="00F73F65" w:rsidRPr="00B52B73" w:rsidRDefault="00E0610A" w:rsidP="00585D47">
      <w:pPr>
        <w:shd w:val="clear" w:color="auto" w:fill="44546A" w:themeFill="text2"/>
        <w:spacing w:after="0" w:line="288" w:lineRule="auto"/>
        <w:jc w:val="both"/>
        <w:rPr>
          <w:rFonts w:cstheme="minorHAnsi"/>
          <w:color w:val="FFFFFF" w:themeColor="background1"/>
          <w:sz w:val="20"/>
          <w:lang w:val="en-US"/>
        </w:rPr>
      </w:pPr>
      <w:r>
        <w:rPr>
          <w:rFonts w:cstheme="minorHAnsi"/>
          <w:color w:val="FFFFFF" w:themeColor="background1"/>
          <w:sz w:val="20"/>
          <w:lang w:val="en-US"/>
        </w:rPr>
        <w:t xml:space="preserve">SECTION II: </w:t>
      </w:r>
      <w:r w:rsidR="006E0496" w:rsidRPr="00B52B73">
        <w:rPr>
          <w:rFonts w:cstheme="minorHAnsi"/>
          <w:color w:val="FFFFFF" w:themeColor="background1"/>
          <w:sz w:val="20"/>
          <w:lang w:val="en-US"/>
        </w:rPr>
        <w:t>PARTICULARS OF</w:t>
      </w:r>
      <w:r w:rsidR="00F73F65" w:rsidRPr="00B52B73">
        <w:rPr>
          <w:rFonts w:cstheme="minorHAnsi"/>
          <w:color w:val="FFFFFF" w:themeColor="background1"/>
          <w:sz w:val="20"/>
          <w:lang w:val="en-US"/>
        </w:rPr>
        <w:t xml:space="preserve"> THE EXEMPT PERSON</w:t>
      </w:r>
    </w:p>
    <w:p w14:paraId="6C2E6731" w14:textId="41F7864F" w:rsidR="00257B1E" w:rsidRPr="00EF6903" w:rsidRDefault="00257B1E" w:rsidP="00585D47">
      <w:pPr>
        <w:spacing w:after="0" w:line="288" w:lineRule="auto"/>
        <w:ind w:left="360"/>
        <w:jc w:val="both"/>
        <w:rPr>
          <w:rFonts w:ascii="Arial" w:hAnsi="Arial" w:cs="Arial"/>
          <w:sz w:val="20"/>
          <w:lang w:val="en-US"/>
        </w:rPr>
      </w:pPr>
    </w:p>
    <w:p w14:paraId="4FE84B5B" w14:textId="22DCEFB7" w:rsidR="00257B1E" w:rsidRPr="00B52B73" w:rsidRDefault="00257B1E" w:rsidP="006A0F1B">
      <w:pPr>
        <w:pStyle w:val="ListParagraph"/>
        <w:numPr>
          <w:ilvl w:val="0"/>
          <w:numId w:val="12"/>
        </w:numPr>
        <w:spacing w:after="0" w:line="288" w:lineRule="auto"/>
        <w:ind w:left="567" w:hanging="567"/>
        <w:jc w:val="both"/>
        <w:rPr>
          <w:rFonts w:cstheme="minorHAnsi"/>
          <w:sz w:val="20"/>
          <w:lang w:val="en-US"/>
        </w:rPr>
      </w:pPr>
      <w:r w:rsidRPr="00B52B73">
        <w:rPr>
          <w:rFonts w:cstheme="minorHAnsi"/>
          <w:sz w:val="20"/>
          <w:lang w:val="en-US"/>
        </w:rPr>
        <w:t>Provide the following information</w:t>
      </w:r>
    </w:p>
    <w:tbl>
      <w:tblPr>
        <w:tblStyle w:val="TableGrid"/>
        <w:tblW w:w="9923" w:type="dxa"/>
        <w:tblInd w:w="562" w:type="dxa"/>
        <w:tblLayout w:type="fixed"/>
        <w:tblLook w:val="04A0" w:firstRow="1" w:lastRow="0" w:firstColumn="1" w:lastColumn="0" w:noHBand="0" w:noVBand="1"/>
      </w:tblPr>
      <w:tblGrid>
        <w:gridCol w:w="4175"/>
        <w:gridCol w:w="5748"/>
      </w:tblGrid>
      <w:tr w:rsidR="005D0EE1" w:rsidRPr="00EF6903" w14:paraId="16977547" w14:textId="77777777" w:rsidTr="00104267">
        <w:tc>
          <w:tcPr>
            <w:tcW w:w="4175" w:type="dxa"/>
          </w:tcPr>
          <w:p w14:paraId="668ED804" w14:textId="6F930E83" w:rsidR="005D0EE1" w:rsidRPr="00B52B73" w:rsidRDefault="005D0EE1" w:rsidP="00585D47">
            <w:pPr>
              <w:pStyle w:val="ListParagraph"/>
              <w:spacing w:line="360" w:lineRule="auto"/>
              <w:ind w:left="0"/>
              <w:jc w:val="both"/>
              <w:rPr>
                <w:rFonts w:cstheme="minorHAnsi"/>
                <w:b/>
                <w:sz w:val="20"/>
              </w:rPr>
            </w:pPr>
            <w:r w:rsidRPr="00B52B73">
              <w:rPr>
                <w:rFonts w:cstheme="minorHAnsi"/>
                <w:b/>
                <w:sz w:val="18"/>
              </w:rPr>
              <w:t>Name of e</w:t>
            </w:r>
            <w:r w:rsidR="00DA5EEE" w:rsidRPr="00B52B73">
              <w:rPr>
                <w:rFonts w:cstheme="minorHAnsi"/>
                <w:b/>
                <w:sz w:val="18"/>
              </w:rPr>
              <w:t>xempt person</w:t>
            </w:r>
          </w:p>
        </w:tc>
        <w:sdt>
          <w:sdtPr>
            <w:rPr>
              <w:rFonts w:cstheme="minorHAnsi"/>
              <w:sz w:val="20"/>
            </w:rPr>
            <w:id w:val="2002395576"/>
            <w:placeholder>
              <w:docPart w:val="B0FBA18CC74A42D6B721A3CBECF6E7AE"/>
            </w:placeholder>
            <w:showingPlcHdr/>
          </w:sdtPr>
          <w:sdtContent>
            <w:tc>
              <w:tcPr>
                <w:tcW w:w="5748" w:type="dxa"/>
                <w:shd w:val="clear" w:color="auto" w:fill="DEEAF6" w:themeFill="accent1" w:themeFillTint="33"/>
              </w:tcPr>
              <w:p w14:paraId="11020C1D" w14:textId="3C1895F0" w:rsidR="005D0EE1" w:rsidRPr="00B52B73" w:rsidRDefault="003B2E7E" w:rsidP="00585D47">
                <w:pPr>
                  <w:pStyle w:val="ListParagraph"/>
                  <w:spacing w:line="360" w:lineRule="auto"/>
                  <w:ind w:left="0"/>
                  <w:jc w:val="both"/>
                  <w:rPr>
                    <w:rFonts w:cstheme="minorHAnsi"/>
                    <w:sz w:val="20"/>
                  </w:rPr>
                </w:pPr>
                <w:r w:rsidRPr="00B52B73">
                  <w:rPr>
                    <w:rStyle w:val="PlaceholderText"/>
                    <w:rFonts w:cstheme="minorHAnsi"/>
                    <w:sz w:val="18"/>
                    <w:szCs w:val="18"/>
                  </w:rPr>
                  <w:t>Click or tap here to enter text.</w:t>
                </w:r>
              </w:p>
            </w:tc>
          </w:sdtContent>
        </w:sdt>
      </w:tr>
      <w:tr w:rsidR="005D0EE1" w:rsidRPr="00104267" w14:paraId="123A2218" w14:textId="77777777" w:rsidTr="00104267">
        <w:tc>
          <w:tcPr>
            <w:tcW w:w="4175" w:type="dxa"/>
          </w:tcPr>
          <w:p w14:paraId="16C3A97E" w14:textId="77777777" w:rsidR="005D0EE1" w:rsidRPr="00B52B73" w:rsidRDefault="005D0EE1" w:rsidP="00585D47">
            <w:pPr>
              <w:pStyle w:val="ListParagraph"/>
              <w:spacing w:line="360" w:lineRule="auto"/>
              <w:ind w:left="0"/>
              <w:jc w:val="both"/>
              <w:rPr>
                <w:rFonts w:cstheme="minorHAnsi"/>
                <w:b/>
                <w:sz w:val="20"/>
              </w:rPr>
            </w:pPr>
            <w:r w:rsidRPr="00B52B73">
              <w:rPr>
                <w:rFonts w:cstheme="minorHAnsi"/>
                <w:b/>
                <w:sz w:val="18"/>
              </w:rPr>
              <w:t>Date of incorporation (DD/MM/YYYY)</w:t>
            </w:r>
          </w:p>
        </w:tc>
        <w:sdt>
          <w:sdtPr>
            <w:rPr>
              <w:rFonts w:cstheme="minorHAnsi"/>
              <w:sz w:val="20"/>
            </w:rPr>
            <w:id w:val="-594944998"/>
            <w:placeholder>
              <w:docPart w:val="057F2108CA224A27989A289FA683F7FD"/>
            </w:placeholder>
            <w:showingPlcHdr/>
            <w:date>
              <w:dateFormat w:val="dd-MM-yy"/>
              <w:lid w:val="en-SG"/>
              <w:storeMappedDataAs w:val="dateTime"/>
              <w:calendar w:val="gregorian"/>
            </w:date>
          </w:sdtPr>
          <w:sdtContent>
            <w:tc>
              <w:tcPr>
                <w:tcW w:w="5748" w:type="dxa"/>
                <w:shd w:val="clear" w:color="auto" w:fill="DEEAF6" w:themeFill="accent1" w:themeFillTint="33"/>
              </w:tcPr>
              <w:p w14:paraId="6B4A08A2" w14:textId="566A18E0" w:rsidR="005D0EE1" w:rsidRPr="00B52B73" w:rsidRDefault="00A15614" w:rsidP="00585D47">
                <w:pPr>
                  <w:pStyle w:val="ListParagraph"/>
                  <w:spacing w:line="360" w:lineRule="auto"/>
                  <w:ind w:left="0"/>
                  <w:jc w:val="both"/>
                  <w:rPr>
                    <w:rFonts w:cstheme="minorHAnsi"/>
                    <w:sz w:val="20"/>
                  </w:rPr>
                </w:pPr>
                <w:r w:rsidRPr="00B52B73">
                  <w:rPr>
                    <w:rStyle w:val="PlaceholderText"/>
                    <w:rFonts w:cstheme="minorHAnsi"/>
                    <w:sz w:val="18"/>
                    <w:szCs w:val="18"/>
                  </w:rPr>
                  <w:t>Click or tap to enter a date.</w:t>
                </w:r>
              </w:p>
            </w:tc>
          </w:sdtContent>
        </w:sdt>
      </w:tr>
      <w:tr w:rsidR="005D0EE1" w:rsidRPr="00104267" w14:paraId="3897B794" w14:textId="77777777" w:rsidTr="00104267">
        <w:tc>
          <w:tcPr>
            <w:tcW w:w="4175" w:type="dxa"/>
          </w:tcPr>
          <w:p w14:paraId="5B3AB448" w14:textId="77777777" w:rsidR="005D0EE1" w:rsidRPr="00B52B73" w:rsidRDefault="005D0EE1" w:rsidP="00585D47">
            <w:pPr>
              <w:pStyle w:val="ListParagraph"/>
              <w:spacing w:line="360" w:lineRule="auto"/>
              <w:ind w:left="0"/>
              <w:jc w:val="both"/>
              <w:rPr>
                <w:rFonts w:cstheme="minorHAnsi"/>
                <w:b/>
                <w:sz w:val="20"/>
              </w:rPr>
            </w:pPr>
            <w:r w:rsidRPr="00B52B73">
              <w:rPr>
                <w:rFonts w:cstheme="minorHAnsi"/>
                <w:b/>
                <w:sz w:val="18"/>
              </w:rPr>
              <w:t>Place of incorporation</w:t>
            </w:r>
          </w:p>
        </w:tc>
        <w:sdt>
          <w:sdtPr>
            <w:rPr>
              <w:rFonts w:cstheme="minorHAnsi"/>
              <w:sz w:val="20"/>
            </w:rPr>
            <w:id w:val="-461506069"/>
            <w:placeholder>
              <w:docPart w:val="B680B6F352F34F23A15508AFD546EE6C"/>
            </w:placeholder>
            <w:showingPlcHdr/>
          </w:sdtPr>
          <w:sdtContent>
            <w:tc>
              <w:tcPr>
                <w:tcW w:w="5748" w:type="dxa"/>
                <w:shd w:val="clear" w:color="auto" w:fill="DEEAF6" w:themeFill="accent1" w:themeFillTint="33"/>
              </w:tcPr>
              <w:p w14:paraId="76230585" w14:textId="12E25DBB" w:rsidR="005D0EE1" w:rsidRPr="00B52B73" w:rsidRDefault="003B2E7E" w:rsidP="00585D47">
                <w:pPr>
                  <w:pStyle w:val="ListParagraph"/>
                  <w:spacing w:line="360" w:lineRule="auto"/>
                  <w:ind w:left="0"/>
                  <w:jc w:val="both"/>
                  <w:rPr>
                    <w:rFonts w:cstheme="minorHAnsi"/>
                    <w:sz w:val="20"/>
                  </w:rPr>
                </w:pPr>
                <w:r w:rsidRPr="00B52B73">
                  <w:rPr>
                    <w:rStyle w:val="PlaceholderText"/>
                    <w:rFonts w:cstheme="minorHAnsi"/>
                    <w:sz w:val="18"/>
                    <w:szCs w:val="18"/>
                  </w:rPr>
                  <w:t>Click or tap here to enter text.</w:t>
                </w:r>
              </w:p>
            </w:tc>
          </w:sdtContent>
        </w:sdt>
      </w:tr>
      <w:tr w:rsidR="005D0EE1" w:rsidRPr="00104267" w14:paraId="26101599" w14:textId="77777777" w:rsidTr="00104267">
        <w:tc>
          <w:tcPr>
            <w:tcW w:w="4175" w:type="dxa"/>
          </w:tcPr>
          <w:p w14:paraId="2F6A70C6" w14:textId="166FBE8B" w:rsidR="005D0EE1" w:rsidRPr="00B52B73" w:rsidRDefault="005D0EE1" w:rsidP="00585D47">
            <w:pPr>
              <w:pStyle w:val="ListParagraph"/>
              <w:spacing w:line="360" w:lineRule="auto"/>
              <w:ind w:left="0"/>
              <w:jc w:val="both"/>
              <w:rPr>
                <w:rFonts w:cstheme="minorHAnsi"/>
                <w:b/>
                <w:sz w:val="20"/>
              </w:rPr>
            </w:pPr>
            <w:r w:rsidRPr="00B52B73">
              <w:rPr>
                <w:rFonts w:cstheme="minorHAnsi"/>
                <w:b/>
                <w:sz w:val="18"/>
              </w:rPr>
              <w:t>Financial year end</w:t>
            </w:r>
          </w:p>
        </w:tc>
        <w:sdt>
          <w:sdtPr>
            <w:rPr>
              <w:rFonts w:cstheme="minorHAnsi"/>
              <w:sz w:val="18"/>
              <w:szCs w:val="18"/>
            </w:rPr>
            <w:id w:val="-4598011"/>
            <w:placeholder>
              <w:docPart w:val="F7CDC7B1B31845EAB928E4DA7696C7D4"/>
            </w:placeholder>
            <w:showingPlcHdr/>
            <w:dropDownList>
              <w:listItem w:value="Choose an item."/>
              <w:listItem w:displayText="Jan" w:value="Jan"/>
              <w:listItem w:displayText="Feb" w:value="Feb"/>
              <w:listItem w:displayText="Mar" w:value="Mar"/>
              <w:listItem w:displayText="Apr" w:value="Apr"/>
              <w:listItem w:displayText="May" w:value="May"/>
              <w:listItem w:displayText="Jun" w:value="Jun"/>
              <w:listItem w:displayText="Jul" w:value="Jul"/>
              <w:listItem w:displayText="Aug" w:value="Aug"/>
              <w:listItem w:displayText="Sep" w:value="Sep"/>
              <w:listItem w:displayText="Oct" w:value="Oct"/>
              <w:listItem w:displayText="Nov" w:value="Nov"/>
              <w:listItem w:displayText="Dec" w:value="Dec"/>
            </w:dropDownList>
          </w:sdtPr>
          <w:sdtContent>
            <w:tc>
              <w:tcPr>
                <w:tcW w:w="5748" w:type="dxa"/>
                <w:shd w:val="clear" w:color="auto" w:fill="DEEAF6" w:themeFill="accent1" w:themeFillTint="33"/>
              </w:tcPr>
              <w:p w14:paraId="217524C3" w14:textId="10B15F28" w:rsidR="005D0EE1" w:rsidRPr="00B52B73" w:rsidRDefault="00F80029" w:rsidP="00585D47">
                <w:pPr>
                  <w:pStyle w:val="ListParagraph"/>
                  <w:spacing w:line="360" w:lineRule="auto"/>
                  <w:ind w:left="0"/>
                  <w:jc w:val="both"/>
                  <w:rPr>
                    <w:rFonts w:cstheme="minorHAnsi"/>
                    <w:sz w:val="20"/>
                  </w:rPr>
                </w:pPr>
                <w:r w:rsidRPr="00B52B73">
                  <w:rPr>
                    <w:rStyle w:val="PlaceholderText"/>
                    <w:rFonts w:cstheme="minorHAnsi"/>
                    <w:sz w:val="18"/>
                    <w:szCs w:val="18"/>
                  </w:rPr>
                  <w:t>Choose an item.</w:t>
                </w:r>
              </w:p>
            </w:tc>
          </w:sdtContent>
        </w:sdt>
      </w:tr>
      <w:tr w:rsidR="005D0EE1" w:rsidRPr="00104267" w14:paraId="4C287EC4" w14:textId="77777777" w:rsidTr="00104267">
        <w:tc>
          <w:tcPr>
            <w:tcW w:w="4175" w:type="dxa"/>
          </w:tcPr>
          <w:p w14:paraId="5219505E" w14:textId="77777777" w:rsidR="005D0EE1" w:rsidRPr="00B52B73" w:rsidRDefault="005D0EE1" w:rsidP="00585D47">
            <w:pPr>
              <w:pStyle w:val="ListParagraph"/>
              <w:spacing w:line="360" w:lineRule="auto"/>
              <w:ind w:left="0"/>
              <w:jc w:val="both"/>
              <w:rPr>
                <w:rFonts w:cstheme="minorHAnsi"/>
                <w:b/>
                <w:sz w:val="20"/>
              </w:rPr>
            </w:pPr>
            <w:r w:rsidRPr="00B52B73">
              <w:rPr>
                <w:rFonts w:cstheme="minorHAnsi"/>
                <w:b/>
                <w:sz w:val="18"/>
              </w:rPr>
              <w:t>Former name(s) (if any)</w:t>
            </w:r>
          </w:p>
        </w:tc>
        <w:sdt>
          <w:sdtPr>
            <w:rPr>
              <w:rFonts w:cstheme="minorHAnsi"/>
              <w:sz w:val="20"/>
            </w:rPr>
            <w:id w:val="-1119676432"/>
            <w:placeholder>
              <w:docPart w:val="C7DE53DBF02E4EC3A1B43A9D616BE287"/>
            </w:placeholder>
            <w:showingPlcHdr/>
          </w:sdtPr>
          <w:sdtContent>
            <w:tc>
              <w:tcPr>
                <w:tcW w:w="5748" w:type="dxa"/>
                <w:shd w:val="clear" w:color="auto" w:fill="DEEAF6" w:themeFill="accent1" w:themeFillTint="33"/>
              </w:tcPr>
              <w:p w14:paraId="302D126C" w14:textId="559674B8" w:rsidR="005D0EE1" w:rsidRPr="00B52B73" w:rsidRDefault="003B2E7E" w:rsidP="00585D47">
                <w:pPr>
                  <w:pStyle w:val="ListParagraph"/>
                  <w:spacing w:line="360" w:lineRule="auto"/>
                  <w:ind w:left="0"/>
                  <w:jc w:val="both"/>
                  <w:rPr>
                    <w:rFonts w:cstheme="minorHAnsi"/>
                    <w:sz w:val="20"/>
                  </w:rPr>
                </w:pPr>
                <w:r w:rsidRPr="00B52B73">
                  <w:rPr>
                    <w:rStyle w:val="PlaceholderText"/>
                    <w:rFonts w:cstheme="minorHAnsi"/>
                    <w:sz w:val="18"/>
                    <w:szCs w:val="18"/>
                  </w:rPr>
                  <w:t>Click or tap here to enter text.</w:t>
                </w:r>
              </w:p>
            </w:tc>
          </w:sdtContent>
        </w:sdt>
      </w:tr>
      <w:tr w:rsidR="005D0EE1" w:rsidRPr="00104267" w14:paraId="24BF0C06" w14:textId="77777777" w:rsidTr="00104267">
        <w:tc>
          <w:tcPr>
            <w:tcW w:w="4175" w:type="dxa"/>
          </w:tcPr>
          <w:p w14:paraId="4894149F" w14:textId="77777777" w:rsidR="005D0EE1" w:rsidRPr="00B52B73" w:rsidRDefault="005D0EE1" w:rsidP="00585D47">
            <w:pPr>
              <w:pStyle w:val="ListParagraph"/>
              <w:spacing w:line="360" w:lineRule="auto"/>
              <w:ind w:left="0"/>
              <w:jc w:val="both"/>
              <w:rPr>
                <w:rFonts w:cstheme="minorHAnsi"/>
                <w:b/>
                <w:sz w:val="20"/>
              </w:rPr>
            </w:pPr>
            <w:r w:rsidRPr="00B52B73">
              <w:rPr>
                <w:rFonts w:cstheme="minorHAnsi"/>
                <w:b/>
                <w:sz w:val="18"/>
              </w:rPr>
              <w:t>Company registration number (Unique entity number as per ACRA’s record)</w:t>
            </w:r>
          </w:p>
        </w:tc>
        <w:sdt>
          <w:sdtPr>
            <w:rPr>
              <w:rFonts w:cstheme="minorHAnsi"/>
              <w:sz w:val="20"/>
            </w:rPr>
            <w:id w:val="1291013819"/>
            <w:placeholder>
              <w:docPart w:val="205FE22C7ED149A89DAF31D7E5924F2C"/>
            </w:placeholder>
            <w:showingPlcHdr/>
          </w:sdtPr>
          <w:sdtContent>
            <w:tc>
              <w:tcPr>
                <w:tcW w:w="5748" w:type="dxa"/>
                <w:shd w:val="clear" w:color="auto" w:fill="DEEAF6" w:themeFill="accent1" w:themeFillTint="33"/>
              </w:tcPr>
              <w:p w14:paraId="73E7F56B" w14:textId="1620FC73" w:rsidR="005D0EE1" w:rsidRPr="00B52B73" w:rsidRDefault="003B2E7E" w:rsidP="00585D47">
                <w:pPr>
                  <w:pStyle w:val="ListParagraph"/>
                  <w:spacing w:line="360" w:lineRule="auto"/>
                  <w:ind w:left="0"/>
                  <w:jc w:val="both"/>
                  <w:rPr>
                    <w:rFonts w:cstheme="minorHAnsi"/>
                    <w:sz w:val="20"/>
                  </w:rPr>
                </w:pPr>
                <w:r w:rsidRPr="00B52B73">
                  <w:rPr>
                    <w:rStyle w:val="PlaceholderText"/>
                    <w:rFonts w:cstheme="minorHAnsi"/>
                    <w:sz w:val="18"/>
                    <w:szCs w:val="18"/>
                  </w:rPr>
                  <w:t>Click or tap here to enter text.</w:t>
                </w:r>
              </w:p>
            </w:tc>
          </w:sdtContent>
        </w:sdt>
      </w:tr>
      <w:tr w:rsidR="005D0EE1" w:rsidRPr="00104267" w14:paraId="00E42E20" w14:textId="77777777" w:rsidTr="00104267">
        <w:tc>
          <w:tcPr>
            <w:tcW w:w="4175" w:type="dxa"/>
          </w:tcPr>
          <w:p w14:paraId="503D0949" w14:textId="77777777" w:rsidR="005D0EE1" w:rsidRPr="00B52B73" w:rsidRDefault="005D0EE1" w:rsidP="00585D47">
            <w:pPr>
              <w:pStyle w:val="ListParagraph"/>
              <w:spacing w:line="360" w:lineRule="auto"/>
              <w:ind w:left="0"/>
              <w:jc w:val="both"/>
              <w:rPr>
                <w:rFonts w:cstheme="minorHAnsi"/>
                <w:b/>
                <w:sz w:val="20"/>
              </w:rPr>
            </w:pPr>
            <w:r w:rsidRPr="00B52B73">
              <w:rPr>
                <w:rFonts w:cstheme="minorHAnsi"/>
                <w:b/>
                <w:sz w:val="18"/>
              </w:rPr>
              <w:t>Address of principal place of business</w:t>
            </w:r>
          </w:p>
        </w:tc>
        <w:tc>
          <w:tcPr>
            <w:tcW w:w="5748" w:type="dxa"/>
            <w:shd w:val="clear" w:color="auto" w:fill="DEEAF6" w:themeFill="accent1" w:themeFillTint="33"/>
          </w:tcPr>
          <w:p w14:paraId="509A1DD2" w14:textId="06E2DC71" w:rsidR="005D0EE1" w:rsidRPr="00B52B73" w:rsidRDefault="005D0EE1" w:rsidP="00585D47">
            <w:pPr>
              <w:pStyle w:val="ListParagraph"/>
              <w:spacing w:line="360" w:lineRule="auto"/>
              <w:ind w:left="0"/>
              <w:jc w:val="both"/>
              <w:rPr>
                <w:rFonts w:cstheme="minorHAnsi"/>
                <w:sz w:val="20"/>
              </w:rPr>
            </w:pPr>
            <w:r w:rsidRPr="00B52B73">
              <w:rPr>
                <w:rFonts w:cstheme="minorHAnsi"/>
                <w:sz w:val="18"/>
              </w:rPr>
              <w:t>Block/Street no:</w:t>
            </w:r>
            <w:r w:rsidR="003B2E7E" w:rsidRPr="00B52B73">
              <w:rPr>
                <w:rFonts w:cstheme="minorHAnsi"/>
                <w:sz w:val="20"/>
              </w:rPr>
              <w:t xml:space="preserve"> </w:t>
            </w:r>
            <w:sdt>
              <w:sdtPr>
                <w:rPr>
                  <w:rFonts w:cstheme="minorHAnsi"/>
                  <w:sz w:val="20"/>
                </w:rPr>
                <w:id w:val="1881204095"/>
                <w:placeholder>
                  <w:docPart w:val="D330DF5B9B004E22A3AFC07A37F92A52"/>
                </w:placeholder>
                <w:showingPlcHdr/>
              </w:sdtPr>
              <w:sdtContent>
                <w:r w:rsidR="003B2E7E" w:rsidRPr="00B52B73">
                  <w:rPr>
                    <w:rStyle w:val="PlaceholderText"/>
                    <w:rFonts w:cstheme="minorHAnsi"/>
                    <w:sz w:val="18"/>
                    <w:szCs w:val="18"/>
                  </w:rPr>
                  <w:t>Click or tap here to enter text.</w:t>
                </w:r>
              </w:sdtContent>
            </w:sdt>
          </w:p>
          <w:p w14:paraId="4376D522" w14:textId="35E7A62B" w:rsidR="005D0EE1" w:rsidRPr="00B52B73" w:rsidRDefault="005D0EE1" w:rsidP="00585D47">
            <w:pPr>
              <w:pStyle w:val="ListParagraph"/>
              <w:spacing w:line="360" w:lineRule="auto"/>
              <w:ind w:left="0"/>
              <w:jc w:val="both"/>
              <w:rPr>
                <w:rFonts w:cstheme="minorHAnsi"/>
                <w:sz w:val="20"/>
              </w:rPr>
            </w:pPr>
            <w:r w:rsidRPr="00B52B73">
              <w:rPr>
                <w:rFonts w:cstheme="minorHAnsi"/>
                <w:sz w:val="18"/>
              </w:rPr>
              <w:t>Street name:</w:t>
            </w:r>
            <w:r w:rsidR="003B2E7E" w:rsidRPr="00B52B73">
              <w:rPr>
                <w:rFonts w:cstheme="minorHAnsi"/>
                <w:sz w:val="18"/>
              </w:rPr>
              <w:t xml:space="preserve"> </w:t>
            </w:r>
            <w:sdt>
              <w:sdtPr>
                <w:rPr>
                  <w:rFonts w:cstheme="minorHAnsi"/>
                  <w:sz w:val="20"/>
                </w:rPr>
                <w:id w:val="2125271900"/>
                <w:placeholder>
                  <w:docPart w:val="B1B3266DFD834ADCB6B5D381F6687E8A"/>
                </w:placeholder>
                <w:showingPlcHdr/>
              </w:sdtPr>
              <w:sdtContent>
                <w:r w:rsidR="003B2E7E" w:rsidRPr="00B52B73">
                  <w:rPr>
                    <w:rStyle w:val="PlaceholderText"/>
                    <w:rFonts w:cstheme="minorHAnsi"/>
                    <w:sz w:val="18"/>
                    <w:szCs w:val="18"/>
                  </w:rPr>
                  <w:t>Click or tap here to enter text.</w:t>
                </w:r>
              </w:sdtContent>
            </w:sdt>
          </w:p>
          <w:p w14:paraId="40DB5D02" w14:textId="08DD422E" w:rsidR="005D0EE1" w:rsidRPr="00B52B73" w:rsidRDefault="005D0EE1" w:rsidP="00585D47">
            <w:pPr>
              <w:pStyle w:val="ListParagraph"/>
              <w:spacing w:line="360" w:lineRule="auto"/>
              <w:ind w:left="0"/>
              <w:jc w:val="both"/>
              <w:rPr>
                <w:rFonts w:cstheme="minorHAnsi"/>
                <w:sz w:val="20"/>
              </w:rPr>
            </w:pPr>
            <w:r w:rsidRPr="00B52B73">
              <w:rPr>
                <w:rFonts w:cstheme="minorHAnsi"/>
                <w:sz w:val="18"/>
              </w:rPr>
              <w:t>Unit:</w:t>
            </w:r>
            <w:r w:rsidR="003B2E7E" w:rsidRPr="00B52B73">
              <w:rPr>
                <w:rFonts w:cstheme="minorHAnsi"/>
                <w:sz w:val="20"/>
              </w:rPr>
              <w:t xml:space="preserve"> </w:t>
            </w:r>
            <w:sdt>
              <w:sdtPr>
                <w:rPr>
                  <w:rFonts w:cstheme="minorHAnsi"/>
                  <w:sz w:val="20"/>
                </w:rPr>
                <w:id w:val="-1195842891"/>
                <w:placeholder>
                  <w:docPart w:val="227B17103ADB4A54828367E55E6D2A24"/>
                </w:placeholder>
                <w:showingPlcHdr/>
              </w:sdtPr>
              <w:sdtContent>
                <w:r w:rsidR="003B2E7E" w:rsidRPr="00B52B73">
                  <w:rPr>
                    <w:rStyle w:val="PlaceholderText"/>
                    <w:rFonts w:cstheme="minorHAnsi"/>
                    <w:sz w:val="18"/>
                    <w:szCs w:val="18"/>
                  </w:rPr>
                  <w:t>Click or tap here to enter text.</w:t>
                </w:r>
              </w:sdtContent>
            </w:sdt>
          </w:p>
          <w:p w14:paraId="3A8BDF88" w14:textId="78953DBF" w:rsidR="005D0EE1" w:rsidRPr="00B52B73" w:rsidRDefault="005D0EE1" w:rsidP="00585D47">
            <w:pPr>
              <w:pStyle w:val="ListParagraph"/>
              <w:spacing w:line="360" w:lineRule="auto"/>
              <w:ind w:left="0"/>
              <w:jc w:val="both"/>
              <w:rPr>
                <w:rFonts w:cstheme="minorHAnsi"/>
                <w:sz w:val="20"/>
              </w:rPr>
            </w:pPr>
            <w:r w:rsidRPr="00B52B73">
              <w:rPr>
                <w:rFonts w:cstheme="minorHAnsi"/>
                <w:sz w:val="18"/>
              </w:rPr>
              <w:t>Building name:</w:t>
            </w:r>
            <w:r w:rsidR="003B2E7E" w:rsidRPr="00B52B73">
              <w:rPr>
                <w:rFonts w:cstheme="minorHAnsi"/>
                <w:sz w:val="18"/>
              </w:rPr>
              <w:t xml:space="preserve"> </w:t>
            </w:r>
            <w:sdt>
              <w:sdtPr>
                <w:rPr>
                  <w:rFonts w:cstheme="minorHAnsi"/>
                  <w:sz w:val="20"/>
                </w:rPr>
                <w:id w:val="1451442320"/>
                <w:placeholder>
                  <w:docPart w:val="8273FABD1575426FAE566C5B370CF8D7"/>
                </w:placeholder>
                <w:showingPlcHdr/>
              </w:sdtPr>
              <w:sdtContent>
                <w:r w:rsidR="003B2E7E" w:rsidRPr="00B52B73">
                  <w:rPr>
                    <w:rStyle w:val="PlaceholderText"/>
                    <w:rFonts w:cstheme="minorHAnsi"/>
                    <w:sz w:val="18"/>
                    <w:szCs w:val="18"/>
                  </w:rPr>
                  <w:t>Click or tap here to enter text.</w:t>
                </w:r>
              </w:sdtContent>
            </w:sdt>
          </w:p>
          <w:p w14:paraId="1D6CA469" w14:textId="62502212" w:rsidR="002C3944" w:rsidRPr="00B52B73" w:rsidRDefault="00C32C27" w:rsidP="00585D47">
            <w:pPr>
              <w:pStyle w:val="ListParagraph"/>
              <w:spacing w:line="360" w:lineRule="auto"/>
              <w:ind w:left="0"/>
              <w:jc w:val="both"/>
              <w:rPr>
                <w:rFonts w:cstheme="minorHAnsi"/>
                <w:sz w:val="20"/>
              </w:rPr>
            </w:pPr>
            <w:r w:rsidRPr="00B52B73">
              <w:rPr>
                <w:rFonts w:cstheme="minorHAnsi"/>
                <w:sz w:val="18"/>
              </w:rPr>
              <w:t>Postal code:</w:t>
            </w:r>
            <w:r w:rsidR="005D0EE1" w:rsidRPr="00B52B73">
              <w:rPr>
                <w:rFonts w:cstheme="minorHAnsi"/>
                <w:sz w:val="20"/>
              </w:rPr>
              <w:t xml:space="preserve"> </w:t>
            </w:r>
            <w:sdt>
              <w:sdtPr>
                <w:rPr>
                  <w:rFonts w:cstheme="minorHAnsi"/>
                  <w:sz w:val="20"/>
                </w:rPr>
                <w:id w:val="-416485914"/>
                <w:placeholder>
                  <w:docPart w:val="B1D66B24D97540FBBE2CB9E0B7854002"/>
                </w:placeholder>
                <w:showingPlcHdr/>
              </w:sdtPr>
              <w:sdtContent>
                <w:r w:rsidR="003B2E7E" w:rsidRPr="00B52B73">
                  <w:rPr>
                    <w:rStyle w:val="PlaceholderText"/>
                    <w:rFonts w:cstheme="minorHAnsi"/>
                    <w:sz w:val="18"/>
                    <w:szCs w:val="18"/>
                  </w:rPr>
                  <w:t>Click or tap here to enter text.</w:t>
                </w:r>
              </w:sdtContent>
            </w:sdt>
            <w:r w:rsidR="005D0EE1" w:rsidRPr="00B52B73">
              <w:rPr>
                <w:rFonts w:cstheme="minorHAnsi"/>
                <w:sz w:val="20"/>
              </w:rPr>
              <w:t xml:space="preserve">  </w:t>
            </w:r>
          </w:p>
          <w:p w14:paraId="230B3B07" w14:textId="3CB99EB4" w:rsidR="005D0EE1" w:rsidRPr="00B52B73" w:rsidRDefault="002C3944" w:rsidP="00585D47">
            <w:pPr>
              <w:pStyle w:val="ListParagraph"/>
              <w:spacing w:line="360" w:lineRule="auto"/>
              <w:ind w:left="0"/>
              <w:jc w:val="both"/>
              <w:rPr>
                <w:rFonts w:cstheme="minorHAnsi"/>
                <w:sz w:val="20"/>
              </w:rPr>
            </w:pPr>
            <w:r w:rsidRPr="00B52B73">
              <w:rPr>
                <w:rFonts w:cstheme="minorHAnsi"/>
                <w:sz w:val="18"/>
              </w:rPr>
              <w:t>Singapore</w:t>
            </w:r>
            <w:r w:rsidR="005D0EE1" w:rsidRPr="00B52B73">
              <w:rPr>
                <w:rFonts w:cstheme="minorHAnsi"/>
                <w:sz w:val="20"/>
              </w:rPr>
              <w:t xml:space="preserve">                 </w:t>
            </w:r>
          </w:p>
        </w:tc>
      </w:tr>
      <w:tr w:rsidR="005D0EE1" w:rsidRPr="00104267" w14:paraId="74E957BA" w14:textId="77777777" w:rsidTr="00104267">
        <w:tc>
          <w:tcPr>
            <w:tcW w:w="4175" w:type="dxa"/>
          </w:tcPr>
          <w:p w14:paraId="4CCA260A" w14:textId="77777777" w:rsidR="005D0EE1" w:rsidRPr="00B52B73" w:rsidRDefault="005D0EE1" w:rsidP="00585D47">
            <w:pPr>
              <w:pStyle w:val="ListParagraph"/>
              <w:spacing w:line="360" w:lineRule="auto"/>
              <w:ind w:left="0"/>
              <w:jc w:val="both"/>
              <w:rPr>
                <w:rFonts w:cstheme="minorHAnsi"/>
                <w:b/>
                <w:sz w:val="20"/>
              </w:rPr>
            </w:pPr>
            <w:r w:rsidRPr="00B52B73">
              <w:rPr>
                <w:rFonts w:cstheme="minorHAnsi"/>
                <w:b/>
                <w:sz w:val="18"/>
              </w:rPr>
              <w:t>Contact number</w:t>
            </w:r>
          </w:p>
        </w:tc>
        <w:tc>
          <w:tcPr>
            <w:tcW w:w="5748" w:type="dxa"/>
            <w:shd w:val="clear" w:color="auto" w:fill="DEEAF6" w:themeFill="accent1" w:themeFillTint="33"/>
          </w:tcPr>
          <w:p w14:paraId="0222321E" w14:textId="1407BD6B" w:rsidR="005D0EE1" w:rsidRPr="00B52B73" w:rsidRDefault="00000000" w:rsidP="00585D47">
            <w:pPr>
              <w:pStyle w:val="ListParagraph"/>
              <w:spacing w:line="360" w:lineRule="auto"/>
              <w:ind w:left="0"/>
              <w:jc w:val="both"/>
              <w:rPr>
                <w:rFonts w:cstheme="minorHAnsi"/>
                <w:sz w:val="20"/>
              </w:rPr>
            </w:pPr>
            <w:sdt>
              <w:sdtPr>
                <w:rPr>
                  <w:rFonts w:cstheme="minorHAnsi"/>
                  <w:sz w:val="20"/>
                </w:rPr>
                <w:id w:val="1452589701"/>
                <w:placeholder>
                  <w:docPart w:val="9444D330A7964D189D4B36C7B999B03F"/>
                </w:placeholder>
                <w:showingPlcHdr/>
              </w:sdtPr>
              <w:sdtContent>
                <w:r w:rsidR="003B2E7E" w:rsidRPr="00B52B73">
                  <w:rPr>
                    <w:rStyle w:val="PlaceholderText"/>
                    <w:rFonts w:cstheme="minorHAnsi"/>
                    <w:sz w:val="18"/>
                    <w:szCs w:val="18"/>
                  </w:rPr>
                  <w:t>Click or tap here to enter text.</w:t>
                </w:r>
              </w:sdtContent>
            </w:sdt>
          </w:p>
        </w:tc>
      </w:tr>
      <w:tr w:rsidR="002C6B02" w:rsidRPr="00104267" w14:paraId="5BBF6DE8" w14:textId="77777777" w:rsidTr="00104267">
        <w:tc>
          <w:tcPr>
            <w:tcW w:w="4175" w:type="dxa"/>
          </w:tcPr>
          <w:p w14:paraId="44C69685" w14:textId="77777777" w:rsidR="002C6B02" w:rsidRPr="00B52B73" w:rsidRDefault="002C6B02" w:rsidP="00585D47">
            <w:pPr>
              <w:pStyle w:val="ListParagraph"/>
              <w:spacing w:line="360" w:lineRule="auto"/>
              <w:ind w:left="0"/>
              <w:jc w:val="both"/>
              <w:rPr>
                <w:rFonts w:cstheme="minorHAnsi"/>
                <w:b/>
                <w:sz w:val="20"/>
              </w:rPr>
            </w:pPr>
            <w:r w:rsidRPr="00B52B73">
              <w:rPr>
                <w:rFonts w:cstheme="minorHAnsi"/>
                <w:b/>
                <w:sz w:val="18"/>
              </w:rPr>
              <w:t xml:space="preserve">E-mail address </w:t>
            </w:r>
          </w:p>
        </w:tc>
        <w:sdt>
          <w:sdtPr>
            <w:rPr>
              <w:rFonts w:cstheme="minorHAnsi"/>
              <w:sz w:val="20"/>
            </w:rPr>
            <w:id w:val="1698734252"/>
            <w:placeholder>
              <w:docPart w:val="8F8B63B015E1484BBD186F3574D0AA08"/>
            </w:placeholder>
            <w:showingPlcHdr/>
          </w:sdtPr>
          <w:sdtContent>
            <w:tc>
              <w:tcPr>
                <w:tcW w:w="5748" w:type="dxa"/>
                <w:shd w:val="clear" w:color="auto" w:fill="DEEAF6" w:themeFill="accent1" w:themeFillTint="33"/>
              </w:tcPr>
              <w:p w14:paraId="11894F99" w14:textId="788614AF" w:rsidR="002C6B02" w:rsidRPr="00B52B73" w:rsidRDefault="002C6B02" w:rsidP="00585D47">
                <w:pPr>
                  <w:pStyle w:val="ListParagraph"/>
                  <w:spacing w:line="360" w:lineRule="auto"/>
                  <w:ind w:left="0"/>
                  <w:jc w:val="both"/>
                  <w:rPr>
                    <w:rFonts w:cstheme="minorHAnsi"/>
                    <w:sz w:val="20"/>
                  </w:rPr>
                </w:pPr>
                <w:r w:rsidRPr="00B52B73">
                  <w:rPr>
                    <w:rStyle w:val="PlaceholderText"/>
                    <w:rFonts w:cstheme="minorHAnsi"/>
                    <w:sz w:val="18"/>
                    <w:szCs w:val="18"/>
                  </w:rPr>
                  <w:t>Click or tap here to enter text.</w:t>
                </w:r>
              </w:p>
            </w:tc>
          </w:sdtContent>
        </w:sdt>
      </w:tr>
      <w:tr w:rsidR="002C6B02" w:rsidRPr="00104267" w14:paraId="14906300" w14:textId="77777777" w:rsidTr="00104267">
        <w:tc>
          <w:tcPr>
            <w:tcW w:w="4175" w:type="dxa"/>
          </w:tcPr>
          <w:p w14:paraId="627C363F" w14:textId="7E9558EE" w:rsidR="002C6B02" w:rsidRPr="00B52B73" w:rsidRDefault="002C6B02" w:rsidP="00585D47">
            <w:pPr>
              <w:pStyle w:val="ListParagraph"/>
              <w:spacing w:line="360" w:lineRule="auto"/>
              <w:ind w:left="0"/>
              <w:jc w:val="both"/>
              <w:rPr>
                <w:rFonts w:cstheme="minorHAnsi"/>
                <w:b/>
                <w:sz w:val="20"/>
              </w:rPr>
            </w:pPr>
            <w:r w:rsidRPr="00B52B73">
              <w:rPr>
                <w:rFonts w:cstheme="minorHAnsi"/>
                <w:b/>
                <w:sz w:val="18"/>
              </w:rPr>
              <w:t xml:space="preserve">Country of origin (of ultimate parent </w:t>
            </w:r>
            <w:r w:rsidR="00BB68DE" w:rsidRPr="00B52B73">
              <w:rPr>
                <w:rFonts w:cstheme="minorHAnsi"/>
                <w:b/>
                <w:sz w:val="18"/>
              </w:rPr>
              <w:t>entity</w:t>
            </w:r>
            <w:r w:rsidRPr="00B52B73">
              <w:rPr>
                <w:rFonts w:cstheme="minorHAnsi"/>
                <w:b/>
                <w:sz w:val="18"/>
              </w:rPr>
              <w:t>)</w:t>
            </w:r>
          </w:p>
        </w:tc>
        <w:sdt>
          <w:sdtPr>
            <w:rPr>
              <w:rFonts w:cstheme="minorHAnsi"/>
              <w:sz w:val="20"/>
            </w:rPr>
            <w:id w:val="1732805689"/>
            <w:placeholder>
              <w:docPart w:val="484E83C4AAB44A4085CD51A0B61CDC0E"/>
            </w:placeholder>
            <w:showingPlcHdr/>
          </w:sdtPr>
          <w:sdtContent>
            <w:tc>
              <w:tcPr>
                <w:tcW w:w="5748" w:type="dxa"/>
                <w:shd w:val="clear" w:color="auto" w:fill="DEEAF6" w:themeFill="accent1" w:themeFillTint="33"/>
              </w:tcPr>
              <w:p w14:paraId="5239F59D" w14:textId="24E3BEC9" w:rsidR="002C6B02" w:rsidRPr="00B52B73" w:rsidRDefault="002C6B02" w:rsidP="00585D47">
                <w:pPr>
                  <w:pStyle w:val="ListParagraph"/>
                  <w:spacing w:line="360" w:lineRule="auto"/>
                  <w:ind w:left="0"/>
                  <w:jc w:val="both"/>
                  <w:rPr>
                    <w:rFonts w:cstheme="minorHAnsi"/>
                    <w:sz w:val="20"/>
                  </w:rPr>
                </w:pPr>
                <w:r w:rsidRPr="00B52B73">
                  <w:rPr>
                    <w:rStyle w:val="PlaceholderText"/>
                    <w:rFonts w:cstheme="minorHAnsi"/>
                    <w:sz w:val="18"/>
                    <w:szCs w:val="18"/>
                  </w:rPr>
                  <w:t>Click or tap here to enter text.</w:t>
                </w:r>
              </w:p>
            </w:tc>
          </w:sdtContent>
        </w:sdt>
      </w:tr>
      <w:tr w:rsidR="002C6B02" w:rsidRPr="00104267" w14:paraId="6CA15E0E" w14:textId="77777777" w:rsidTr="00104267">
        <w:tc>
          <w:tcPr>
            <w:tcW w:w="4175" w:type="dxa"/>
          </w:tcPr>
          <w:p w14:paraId="4609058F" w14:textId="5315A1F7" w:rsidR="002C6B02" w:rsidRPr="00B52B73" w:rsidRDefault="002C6B02" w:rsidP="00585D47">
            <w:pPr>
              <w:pStyle w:val="ListParagraph"/>
              <w:spacing w:line="360" w:lineRule="auto"/>
              <w:ind w:left="0"/>
              <w:jc w:val="both"/>
              <w:rPr>
                <w:rFonts w:cstheme="minorHAnsi"/>
                <w:b/>
                <w:sz w:val="20"/>
              </w:rPr>
            </w:pPr>
            <w:r w:rsidRPr="00B52B73">
              <w:rPr>
                <w:rFonts w:cstheme="minorHAnsi"/>
                <w:b/>
                <w:sz w:val="18"/>
              </w:rPr>
              <w:t>Date of commencement of business (DD/MM/YYYY)</w:t>
            </w:r>
          </w:p>
        </w:tc>
        <w:sdt>
          <w:sdtPr>
            <w:rPr>
              <w:rFonts w:cstheme="minorHAnsi"/>
              <w:sz w:val="20"/>
            </w:rPr>
            <w:id w:val="-681274629"/>
            <w:placeholder>
              <w:docPart w:val="C295E6CB22924213A9248518589058D0"/>
            </w:placeholder>
            <w:showingPlcHdr/>
            <w:date>
              <w:dateFormat w:val="dd-MM-yy"/>
              <w:lid w:val="en-SG"/>
              <w:storeMappedDataAs w:val="dateTime"/>
              <w:calendar w:val="gregorian"/>
            </w:date>
          </w:sdtPr>
          <w:sdtContent>
            <w:tc>
              <w:tcPr>
                <w:tcW w:w="5748" w:type="dxa"/>
                <w:shd w:val="clear" w:color="auto" w:fill="DEEAF6" w:themeFill="accent1" w:themeFillTint="33"/>
              </w:tcPr>
              <w:p w14:paraId="63271018" w14:textId="008E0876" w:rsidR="002C6B02" w:rsidRPr="00B52B73" w:rsidRDefault="002C6B02" w:rsidP="00585D47">
                <w:pPr>
                  <w:pStyle w:val="ListParagraph"/>
                  <w:spacing w:line="360" w:lineRule="auto"/>
                  <w:ind w:left="0"/>
                  <w:jc w:val="both"/>
                  <w:rPr>
                    <w:rFonts w:cstheme="minorHAnsi"/>
                    <w:sz w:val="20"/>
                  </w:rPr>
                </w:pPr>
                <w:r w:rsidRPr="00B52B73">
                  <w:rPr>
                    <w:rStyle w:val="PlaceholderText"/>
                    <w:rFonts w:cstheme="minorHAnsi"/>
                    <w:sz w:val="18"/>
                    <w:szCs w:val="18"/>
                  </w:rPr>
                  <w:t>Click or tap to enter a date.</w:t>
                </w:r>
              </w:p>
            </w:tc>
          </w:sdtContent>
        </w:sdt>
      </w:tr>
    </w:tbl>
    <w:p w14:paraId="35934E41" w14:textId="7F855655" w:rsidR="00FC7A9E" w:rsidRDefault="00FC7A9E" w:rsidP="00585D47">
      <w:pPr>
        <w:pStyle w:val="ListParagraph"/>
        <w:spacing w:after="0" w:line="288" w:lineRule="auto"/>
        <w:ind w:left="1080"/>
        <w:jc w:val="both"/>
        <w:rPr>
          <w:rFonts w:ascii="Arial" w:hAnsi="Arial" w:cs="Arial"/>
          <w:sz w:val="20"/>
        </w:rPr>
      </w:pPr>
    </w:p>
    <w:p w14:paraId="394DFF81" w14:textId="77777777" w:rsidR="002756ED" w:rsidRPr="00104267" w:rsidRDefault="002756ED" w:rsidP="00585D47">
      <w:pPr>
        <w:pStyle w:val="ListParagraph"/>
        <w:spacing w:after="0" w:line="288" w:lineRule="auto"/>
        <w:ind w:left="1080"/>
        <w:jc w:val="both"/>
        <w:rPr>
          <w:rFonts w:ascii="Arial" w:hAnsi="Arial" w:cs="Arial"/>
          <w:sz w:val="20"/>
        </w:rPr>
      </w:pPr>
    </w:p>
    <w:tbl>
      <w:tblPr>
        <w:tblStyle w:val="TableGrid"/>
        <w:tblW w:w="9923" w:type="dxa"/>
        <w:tblInd w:w="562" w:type="dxa"/>
        <w:tblLook w:val="04A0" w:firstRow="1" w:lastRow="0" w:firstColumn="1" w:lastColumn="0" w:noHBand="0" w:noVBand="1"/>
      </w:tblPr>
      <w:tblGrid>
        <w:gridCol w:w="9923"/>
      </w:tblGrid>
      <w:tr w:rsidR="00AE57CA" w:rsidRPr="00104267" w14:paraId="2CEDFC54" w14:textId="77777777" w:rsidTr="00104267">
        <w:tc>
          <w:tcPr>
            <w:tcW w:w="9923" w:type="dxa"/>
          </w:tcPr>
          <w:p w14:paraId="40F5F05E" w14:textId="5474B4C3" w:rsidR="00AE57CA" w:rsidRPr="00104267" w:rsidRDefault="00AE57CA" w:rsidP="00585D47">
            <w:pPr>
              <w:pStyle w:val="ListParagraph"/>
              <w:spacing w:line="288" w:lineRule="auto"/>
              <w:ind w:left="0"/>
              <w:jc w:val="both"/>
              <w:rPr>
                <w:rFonts w:ascii="Arial" w:hAnsi="Arial" w:cs="Arial"/>
                <w:b/>
                <w:color w:val="808080" w:themeColor="background1" w:themeShade="80"/>
                <w:sz w:val="18"/>
                <w:szCs w:val="18"/>
              </w:rPr>
            </w:pPr>
            <w:r w:rsidRPr="00104267">
              <w:rPr>
                <w:rFonts w:ascii="Arial" w:hAnsi="Arial" w:cs="Arial"/>
                <w:b/>
                <w:color w:val="808080" w:themeColor="background1" w:themeShade="80"/>
                <w:sz w:val="18"/>
                <w:szCs w:val="18"/>
              </w:rPr>
              <w:t xml:space="preserve">Country of origin of </w:t>
            </w:r>
            <w:r w:rsidRPr="00EF6903">
              <w:rPr>
                <w:rFonts w:ascii="Arial" w:hAnsi="Arial" w:cs="Arial"/>
                <w:b/>
                <w:color w:val="808080" w:themeColor="background1" w:themeShade="80"/>
                <w:sz w:val="18"/>
                <w:szCs w:val="18"/>
              </w:rPr>
              <w:t xml:space="preserve">ultimate parent </w:t>
            </w:r>
            <w:r w:rsidR="00F346CC" w:rsidRPr="00EF6903">
              <w:rPr>
                <w:rFonts w:ascii="Arial" w:hAnsi="Arial" w:cs="Arial"/>
                <w:b/>
                <w:color w:val="808080" w:themeColor="background1" w:themeShade="80"/>
                <w:sz w:val="18"/>
                <w:szCs w:val="18"/>
              </w:rPr>
              <w:t>entity</w:t>
            </w:r>
            <w:r w:rsidRPr="00EF6903">
              <w:rPr>
                <w:rFonts w:ascii="Arial" w:hAnsi="Arial" w:cs="Arial"/>
                <w:b/>
                <w:color w:val="808080" w:themeColor="background1" w:themeShade="80"/>
                <w:sz w:val="18"/>
                <w:szCs w:val="18"/>
              </w:rPr>
              <w:t>:</w:t>
            </w:r>
            <w:r w:rsidRPr="00104267">
              <w:rPr>
                <w:rFonts w:ascii="Arial" w:hAnsi="Arial" w:cs="Arial"/>
                <w:b/>
                <w:color w:val="808080" w:themeColor="background1" w:themeShade="80"/>
                <w:sz w:val="18"/>
                <w:szCs w:val="18"/>
              </w:rPr>
              <w:t xml:space="preserve"> </w:t>
            </w:r>
          </w:p>
          <w:p w14:paraId="3613156C" w14:textId="77777777" w:rsidR="00AE57CA" w:rsidRPr="00104267" w:rsidRDefault="00AE57CA" w:rsidP="00585D47">
            <w:pPr>
              <w:pStyle w:val="ListParagraph"/>
              <w:spacing w:line="288" w:lineRule="auto"/>
              <w:ind w:left="0"/>
              <w:jc w:val="both"/>
              <w:rPr>
                <w:rFonts w:ascii="Arial" w:hAnsi="Arial" w:cs="Arial"/>
                <w:color w:val="808080" w:themeColor="background1" w:themeShade="80"/>
                <w:sz w:val="18"/>
                <w:szCs w:val="18"/>
              </w:rPr>
            </w:pPr>
            <w:r w:rsidRPr="00104267">
              <w:rPr>
                <w:rFonts w:ascii="Arial" w:hAnsi="Arial" w:cs="Arial"/>
                <w:color w:val="808080" w:themeColor="background1" w:themeShade="80"/>
                <w:sz w:val="18"/>
                <w:szCs w:val="18"/>
              </w:rPr>
              <w:t>If the exempt person is incorporated in Singapore and owned directly by individuals, select “Singapore”.</w:t>
            </w:r>
          </w:p>
          <w:p w14:paraId="1529B0D2" w14:textId="77777777" w:rsidR="00AE57CA" w:rsidRPr="00104267" w:rsidRDefault="00AE57CA" w:rsidP="00585D47">
            <w:pPr>
              <w:pStyle w:val="ListParagraph"/>
              <w:spacing w:line="288" w:lineRule="auto"/>
              <w:ind w:left="0"/>
              <w:jc w:val="both"/>
              <w:rPr>
                <w:rFonts w:ascii="Arial" w:hAnsi="Arial" w:cs="Arial"/>
                <w:color w:val="808080" w:themeColor="background1" w:themeShade="80"/>
                <w:sz w:val="18"/>
                <w:szCs w:val="18"/>
              </w:rPr>
            </w:pPr>
          </w:p>
          <w:p w14:paraId="7B7120EE" w14:textId="64E6912E" w:rsidR="00AE57CA" w:rsidRPr="00104267" w:rsidRDefault="00AE57CA" w:rsidP="00585D47">
            <w:pPr>
              <w:pStyle w:val="ListParagraph"/>
              <w:spacing w:line="288" w:lineRule="auto"/>
              <w:ind w:left="0"/>
              <w:jc w:val="both"/>
              <w:rPr>
                <w:rFonts w:ascii="Arial" w:hAnsi="Arial" w:cs="Arial"/>
                <w:color w:val="808080" w:themeColor="background1" w:themeShade="80"/>
                <w:sz w:val="18"/>
                <w:szCs w:val="18"/>
              </w:rPr>
            </w:pPr>
            <w:r w:rsidRPr="00104267">
              <w:rPr>
                <w:rFonts w:ascii="Arial" w:hAnsi="Arial" w:cs="Arial"/>
                <w:color w:val="808080" w:themeColor="background1" w:themeShade="80"/>
                <w:sz w:val="18"/>
                <w:szCs w:val="18"/>
              </w:rPr>
              <w:t xml:space="preserve">If the exempt person is owned by one or </w:t>
            </w:r>
            <w:r w:rsidR="00CC238B" w:rsidRPr="00104267">
              <w:rPr>
                <w:rFonts w:ascii="Arial" w:hAnsi="Arial" w:cs="Arial"/>
                <w:color w:val="808080" w:themeColor="background1" w:themeShade="80"/>
                <w:sz w:val="18"/>
                <w:szCs w:val="18"/>
              </w:rPr>
              <w:t>more</w:t>
            </w:r>
            <w:r w:rsidRPr="00104267">
              <w:rPr>
                <w:rFonts w:ascii="Arial" w:hAnsi="Arial" w:cs="Arial"/>
                <w:color w:val="808080" w:themeColor="background1" w:themeShade="80"/>
                <w:sz w:val="18"/>
                <w:szCs w:val="18"/>
              </w:rPr>
              <w:t xml:space="preserve"> immediate or intermediate companies, and:</w:t>
            </w:r>
          </w:p>
          <w:p w14:paraId="69C8A101" w14:textId="77777777" w:rsidR="00AE57CA" w:rsidRPr="00104267" w:rsidRDefault="00AE57CA" w:rsidP="006A0F1B">
            <w:pPr>
              <w:pStyle w:val="ListParagraph"/>
              <w:numPr>
                <w:ilvl w:val="0"/>
                <w:numId w:val="8"/>
              </w:numPr>
              <w:spacing w:line="288" w:lineRule="auto"/>
              <w:ind w:left="0" w:firstLine="0"/>
              <w:jc w:val="both"/>
              <w:rPr>
                <w:rFonts w:ascii="Arial" w:hAnsi="Arial" w:cs="Arial"/>
                <w:color w:val="808080" w:themeColor="background1" w:themeShade="80"/>
                <w:sz w:val="18"/>
                <w:szCs w:val="18"/>
              </w:rPr>
            </w:pPr>
            <w:r w:rsidRPr="00104267">
              <w:rPr>
                <w:rFonts w:ascii="Arial" w:hAnsi="Arial" w:cs="Arial"/>
                <w:color w:val="808080" w:themeColor="background1" w:themeShade="80"/>
                <w:sz w:val="18"/>
                <w:szCs w:val="18"/>
              </w:rPr>
              <w:t>Where there is an ultimate parent company, select the country of incorporation of the ultimate parent company.</w:t>
            </w:r>
          </w:p>
          <w:p w14:paraId="4CBDEB05" w14:textId="78551D16" w:rsidR="00AE57CA" w:rsidRPr="00104267" w:rsidRDefault="00AE57CA" w:rsidP="006A0F1B">
            <w:pPr>
              <w:pStyle w:val="ListParagraph"/>
              <w:numPr>
                <w:ilvl w:val="0"/>
                <w:numId w:val="8"/>
              </w:numPr>
              <w:spacing w:line="288" w:lineRule="auto"/>
              <w:ind w:left="0" w:firstLine="0"/>
              <w:jc w:val="both"/>
              <w:rPr>
                <w:rFonts w:ascii="Arial" w:hAnsi="Arial" w:cs="Arial"/>
                <w:color w:val="808080" w:themeColor="background1" w:themeShade="80"/>
                <w:sz w:val="18"/>
                <w:szCs w:val="18"/>
              </w:rPr>
            </w:pPr>
            <w:r w:rsidRPr="00104267">
              <w:rPr>
                <w:rFonts w:ascii="Arial" w:hAnsi="Arial" w:cs="Arial"/>
                <w:color w:val="808080" w:themeColor="background1" w:themeShade="80"/>
                <w:sz w:val="18"/>
                <w:szCs w:val="18"/>
              </w:rPr>
              <w:t xml:space="preserve">Where there </w:t>
            </w:r>
            <w:r w:rsidR="005D1BEA" w:rsidRPr="00104267">
              <w:rPr>
                <w:rFonts w:ascii="Arial" w:hAnsi="Arial" w:cs="Arial"/>
                <w:color w:val="808080" w:themeColor="background1" w:themeShade="80"/>
                <w:sz w:val="18"/>
                <w:szCs w:val="18"/>
              </w:rPr>
              <w:t>is</w:t>
            </w:r>
            <w:r w:rsidRPr="00104267">
              <w:rPr>
                <w:rFonts w:ascii="Arial" w:hAnsi="Arial" w:cs="Arial"/>
                <w:color w:val="808080" w:themeColor="background1" w:themeShade="80"/>
                <w:sz w:val="18"/>
                <w:szCs w:val="18"/>
              </w:rPr>
              <w:t xml:space="preserve"> more than one ultimate parent compan</w:t>
            </w:r>
            <w:r w:rsidR="005D1BEA" w:rsidRPr="00104267">
              <w:rPr>
                <w:rFonts w:ascii="Arial" w:hAnsi="Arial" w:cs="Arial"/>
                <w:color w:val="808080" w:themeColor="background1" w:themeShade="80"/>
                <w:sz w:val="18"/>
                <w:szCs w:val="18"/>
              </w:rPr>
              <w:t>y</w:t>
            </w:r>
            <w:r w:rsidRPr="00104267">
              <w:rPr>
                <w:rFonts w:ascii="Arial" w:hAnsi="Arial" w:cs="Arial"/>
                <w:color w:val="808080" w:themeColor="background1" w:themeShade="80"/>
                <w:sz w:val="18"/>
                <w:szCs w:val="18"/>
              </w:rPr>
              <w:t>, select the country of incorporation of the ultimate parent company with the largest effective shareholding.  If there is no majority shareholder, select a country that is deemed to be representative of the exempt person's origin.</w:t>
            </w:r>
          </w:p>
        </w:tc>
      </w:tr>
    </w:tbl>
    <w:p w14:paraId="48CE4865" w14:textId="5DDA15C0" w:rsidR="00F346CC" w:rsidRPr="00104267" w:rsidRDefault="00F346CC" w:rsidP="00585D47">
      <w:pPr>
        <w:pStyle w:val="ListParagraph"/>
        <w:spacing w:after="0" w:line="288" w:lineRule="auto"/>
        <w:ind w:left="567"/>
        <w:jc w:val="both"/>
        <w:rPr>
          <w:rFonts w:ascii="Arial" w:hAnsi="Arial" w:cs="Arial"/>
          <w:sz w:val="20"/>
        </w:rPr>
      </w:pPr>
    </w:p>
    <w:p w14:paraId="54AAC112" w14:textId="28953BBD" w:rsidR="00257B1E" w:rsidRPr="00B52B73" w:rsidRDefault="00CC238B" w:rsidP="006A0F1B">
      <w:pPr>
        <w:pStyle w:val="ListParagraph"/>
        <w:numPr>
          <w:ilvl w:val="0"/>
          <w:numId w:val="12"/>
        </w:numPr>
        <w:spacing w:after="0" w:line="288" w:lineRule="auto"/>
        <w:ind w:left="567" w:hanging="567"/>
        <w:jc w:val="both"/>
        <w:rPr>
          <w:rFonts w:cstheme="minorHAnsi"/>
          <w:sz w:val="20"/>
        </w:rPr>
      </w:pPr>
      <w:r w:rsidRPr="00B52B73">
        <w:rPr>
          <w:rFonts w:cstheme="minorHAnsi"/>
          <w:sz w:val="20"/>
        </w:rPr>
        <w:t>Provide information on</w:t>
      </w:r>
      <w:r w:rsidR="00257B1E" w:rsidRPr="00B52B73">
        <w:rPr>
          <w:rFonts w:cstheme="minorHAnsi"/>
          <w:sz w:val="20"/>
        </w:rPr>
        <w:t xml:space="preserve"> the principal business carried out or </w:t>
      </w:r>
      <w:r w:rsidRPr="00B52B73">
        <w:rPr>
          <w:rFonts w:cstheme="minorHAnsi"/>
          <w:sz w:val="20"/>
        </w:rPr>
        <w:t xml:space="preserve">intended </w:t>
      </w:r>
      <w:r w:rsidR="00257B1E" w:rsidRPr="00B52B73">
        <w:rPr>
          <w:rFonts w:cstheme="minorHAnsi"/>
          <w:sz w:val="20"/>
        </w:rPr>
        <w:t>to be carried out by the exempt person</w:t>
      </w:r>
      <w:r w:rsidR="00C24CDB" w:rsidRPr="00B52B73">
        <w:rPr>
          <w:rFonts w:cstheme="minorHAnsi"/>
          <w:sz w:val="20"/>
        </w:rPr>
        <w:t>.</w:t>
      </w:r>
    </w:p>
    <w:p w14:paraId="0E558172" w14:textId="0B508CB6" w:rsidR="00C24CDB" w:rsidRPr="00B52B73" w:rsidRDefault="00C24CDB" w:rsidP="00C24CDB">
      <w:pPr>
        <w:spacing w:after="0" w:line="288" w:lineRule="auto"/>
        <w:jc w:val="both"/>
        <w:rPr>
          <w:rFonts w:cstheme="minorHAnsi"/>
          <w:sz w:val="20"/>
        </w:rPr>
      </w:pPr>
    </w:p>
    <w:p w14:paraId="14935725" w14:textId="0CBA360C" w:rsidR="00C24CDB" w:rsidRPr="00B52B73" w:rsidRDefault="00C24CDB" w:rsidP="006A0F1B">
      <w:pPr>
        <w:pStyle w:val="ListParagraph"/>
        <w:numPr>
          <w:ilvl w:val="0"/>
          <w:numId w:val="16"/>
        </w:numPr>
        <w:spacing w:after="0" w:line="288" w:lineRule="auto"/>
        <w:jc w:val="both"/>
        <w:rPr>
          <w:rFonts w:cstheme="minorHAnsi"/>
          <w:sz w:val="20"/>
        </w:rPr>
      </w:pPr>
      <w:r w:rsidRPr="00B52B73">
        <w:rPr>
          <w:rFonts w:cstheme="minorHAnsi"/>
          <w:sz w:val="20"/>
        </w:rPr>
        <w:t>Indicate which of the following activities best describes the type of corporate finance advice the exempt person will be providing (you may select more than one):</w:t>
      </w:r>
    </w:p>
    <w:p w14:paraId="7382D9D7" w14:textId="77777777" w:rsidR="00C24CDB" w:rsidRPr="00B52B73" w:rsidRDefault="00C24CDB" w:rsidP="00C24CDB">
      <w:pPr>
        <w:pStyle w:val="ListParagraph"/>
        <w:spacing w:after="0" w:line="288" w:lineRule="auto"/>
        <w:ind w:left="567"/>
        <w:jc w:val="both"/>
        <w:rPr>
          <w:rFonts w:cstheme="minorHAnsi"/>
          <w:sz w:val="20"/>
        </w:rPr>
      </w:pPr>
      <w:r w:rsidRPr="00B52B73">
        <w:rPr>
          <w:rFonts w:cstheme="minorHAnsi"/>
          <w:sz w:val="20"/>
        </w:rPr>
        <w:t>Advice on:</w:t>
      </w:r>
    </w:p>
    <w:p w14:paraId="7DEBFE2B" w14:textId="77777777" w:rsidR="00C24CDB" w:rsidRPr="00B52B73" w:rsidRDefault="00000000" w:rsidP="00C24CDB">
      <w:pPr>
        <w:pStyle w:val="ListParagraph"/>
        <w:spacing w:after="0" w:line="288" w:lineRule="auto"/>
        <w:ind w:left="426" w:firstLine="141"/>
        <w:jc w:val="both"/>
        <w:rPr>
          <w:rFonts w:cstheme="minorHAnsi"/>
          <w:sz w:val="20"/>
          <w:szCs w:val="20"/>
        </w:rPr>
      </w:pPr>
      <w:sdt>
        <w:sdtPr>
          <w:rPr>
            <w:rFonts w:cstheme="minorHAnsi"/>
            <w:sz w:val="20"/>
            <w:szCs w:val="20"/>
          </w:rPr>
          <w:id w:val="1394774709"/>
          <w14:checkbox>
            <w14:checked w14:val="0"/>
            <w14:checkedState w14:val="2612" w14:font="MS Gothic"/>
            <w14:uncheckedState w14:val="2610" w14:font="MS Gothic"/>
          </w14:checkbox>
        </w:sdtPr>
        <w:sdtContent>
          <w:r w:rsidR="00C24CDB" w:rsidRPr="000C2DDC">
            <w:rPr>
              <w:rFonts w:ascii="Segoe UI Symbol" w:eastAsia="MS Gothic" w:hAnsi="Segoe UI Symbol" w:cs="Segoe UI Symbol"/>
              <w:sz w:val="20"/>
              <w:szCs w:val="20"/>
            </w:rPr>
            <w:t>☐</w:t>
          </w:r>
        </w:sdtContent>
      </w:sdt>
      <w:r w:rsidR="00C24CDB" w:rsidRPr="00B52B73">
        <w:rPr>
          <w:rFonts w:cstheme="minorHAnsi"/>
          <w:sz w:val="20"/>
          <w:szCs w:val="20"/>
        </w:rPr>
        <w:t xml:space="preserve"> Non-public fund raising</w:t>
      </w:r>
    </w:p>
    <w:p w14:paraId="6182BB91" w14:textId="77777777" w:rsidR="00C24CDB" w:rsidRPr="00B52B73" w:rsidRDefault="00000000" w:rsidP="00C24CDB">
      <w:pPr>
        <w:pStyle w:val="ListParagraph"/>
        <w:spacing w:after="0" w:line="288" w:lineRule="auto"/>
        <w:ind w:left="1572" w:hanging="284"/>
        <w:jc w:val="both"/>
        <w:rPr>
          <w:rFonts w:cstheme="minorHAnsi"/>
          <w:sz w:val="20"/>
          <w:szCs w:val="20"/>
        </w:rPr>
      </w:pPr>
      <w:sdt>
        <w:sdtPr>
          <w:rPr>
            <w:rFonts w:cstheme="minorHAnsi"/>
            <w:sz w:val="20"/>
            <w:szCs w:val="20"/>
          </w:rPr>
          <w:id w:val="-1901043368"/>
          <w14:checkbox>
            <w14:checked w14:val="1"/>
            <w14:checkedState w14:val="2612" w14:font="MS Gothic"/>
            <w14:uncheckedState w14:val="2610" w14:font="MS Gothic"/>
          </w14:checkbox>
        </w:sdtPr>
        <w:sdtContent>
          <w:r w:rsidR="00C24CDB" w:rsidRPr="000C2DDC">
            <w:rPr>
              <w:rFonts w:ascii="Segoe UI Symbol" w:eastAsia="MS Gothic" w:hAnsi="Segoe UI Symbol" w:cs="Segoe UI Symbol"/>
              <w:sz w:val="20"/>
              <w:szCs w:val="20"/>
            </w:rPr>
            <w:t>☐</w:t>
          </w:r>
        </w:sdtContent>
      </w:sdt>
      <w:r w:rsidR="00C24CDB" w:rsidRPr="00B52B73">
        <w:rPr>
          <w:rFonts w:cstheme="minorHAnsi"/>
          <w:sz w:val="20"/>
          <w:szCs w:val="20"/>
        </w:rPr>
        <w:t xml:space="preserve"> Fund raising (Equity)</w:t>
      </w:r>
    </w:p>
    <w:p w14:paraId="6F62A4EE" w14:textId="77777777" w:rsidR="00C24CDB" w:rsidRPr="00B52B73" w:rsidRDefault="00000000" w:rsidP="00C24CDB">
      <w:pPr>
        <w:pStyle w:val="ListParagraph"/>
        <w:spacing w:after="0" w:line="288" w:lineRule="auto"/>
        <w:ind w:left="1572" w:hanging="284"/>
        <w:jc w:val="both"/>
        <w:rPr>
          <w:rFonts w:cstheme="minorHAnsi"/>
          <w:sz w:val="20"/>
          <w:szCs w:val="20"/>
        </w:rPr>
      </w:pPr>
      <w:sdt>
        <w:sdtPr>
          <w:rPr>
            <w:rFonts w:cstheme="minorHAnsi"/>
            <w:sz w:val="20"/>
            <w:szCs w:val="20"/>
          </w:rPr>
          <w:id w:val="-677730946"/>
          <w14:checkbox>
            <w14:checked w14:val="0"/>
            <w14:checkedState w14:val="2612" w14:font="MS Gothic"/>
            <w14:uncheckedState w14:val="2610" w14:font="MS Gothic"/>
          </w14:checkbox>
        </w:sdtPr>
        <w:sdtContent>
          <w:r w:rsidR="00C24CDB" w:rsidRPr="000C2DDC">
            <w:rPr>
              <w:rFonts w:ascii="Segoe UI Symbol" w:eastAsia="MS Gothic" w:hAnsi="Segoe UI Symbol" w:cs="Segoe UI Symbol"/>
              <w:sz w:val="20"/>
              <w:szCs w:val="20"/>
            </w:rPr>
            <w:t>☐</w:t>
          </w:r>
        </w:sdtContent>
      </w:sdt>
      <w:r w:rsidR="00C24CDB" w:rsidRPr="00B52B73">
        <w:rPr>
          <w:rFonts w:cstheme="minorHAnsi"/>
          <w:sz w:val="20"/>
          <w:szCs w:val="20"/>
        </w:rPr>
        <w:t xml:space="preserve"> Fund raising (Debt)</w:t>
      </w:r>
    </w:p>
    <w:p w14:paraId="365E36F2" w14:textId="77777777" w:rsidR="00C24CDB" w:rsidRPr="00B52B73" w:rsidRDefault="00000000" w:rsidP="00C24CDB">
      <w:pPr>
        <w:pStyle w:val="ListParagraph"/>
        <w:spacing w:after="0" w:line="288" w:lineRule="auto"/>
        <w:ind w:left="851" w:hanging="284"/>
        <w:jc w:val="both"/>
        <w:rPr>
          <w:rFonts w:cstheme="minorHAnsi"/>
          <w:sz w:val="20"/>
          <w:szCs w:val="20"/>
        </w:rPr>
      </w:pPr>
      <w:sdt>
        <w:sdtPr>
          <w:rPr>
            <w:rFonts w:cstheme="minorHAnsi"/>
            <w:sz w:val="20"/>
            <w:szCs w:val="20"/>
          </w:rPr>
          <w:id w:val="883302956"/>
          <w14:checkbox>
            <w14:checked w14:val="0"/>
            <w14:checkedState w14:val="2612" w14:font="MS Gothic"/>
            <w14:uncheckedState w14:val="2610" w14:font="MS Gothic"/>
          </w14:checkbox>
        </w:sdtPr>
        <w:sdtContent>
          <w:r w:rsidR="00C24CDB" w:rsidRPr="000C2DDC">
            <w:rPr>
              <w:rFonts w:ascii="Segoe UI Symbol" w:eastAsia="MS Gothic" w:hAnsi="Segoe UI Symbol" w:cs="Segoe UI Symbol"/>
              <w:sz w:val="20"/>
              <w:szCs w:val="20"/>
            </w:rPr>
            <w:t>☐</w:t>
          </w:r>
        </w:sdtContent>
      </w:sdt>
      <w:r w:rsidR="00C24CDB" w:rsidRPr="00B52B73">
        <w:rPr>
          <w:rFonts w:cstheme="minorHAnsi"/>
          <w:sz w:val="20"/>
          <w:szCs w:val="20"/>
        </w:rPr>
        <w:t xml:space="preserve"> Mergers and acquisitions/Divestments</w:t>
      </w:r>
    </w:p>
    <w:p w14:paraId="576EBEC0" w14:textId="77777777" w:rsidR="00C24CDB" w:rsidRPr="00B52B73" w:rsidRDefault="00000000" w:rsidP="00C24CDB">
      <w:pPr>
        <w:pStyle w:val="ListParagraph"/>
        <w:spacing w:after="0" w:line="288" w:lineRule="auto"/>
        <w:ind w:left="426" w:firstLine="141"/>
        <w:jc w:val="both"/>
        <w:rPr>
          <w:rFonts w:cstheme="minorHAnsi"/>
          <w:sz w:val="20"/>
          <w:szCs w:val="20"/>
        </w:rPr>
      </w:pPr>
      <w:sdt>
        <w:sdtPr>
          <w:rPr>
            <w:rFonts w:cstheme="minorHAnsi"/>
            <w:sz w:val="20"/>
            <w:szCs w:val="20"/>
          </w:rPr>
          <w:id w:val="1272985031"/>
          <w14:checkbox>
            <w14:checked w14:val="0"/>
            <w14:checkedState w14:val="2612" w14:font="MS Gothic"/>
            <w14:uncheckedState w14:val="2610" w14:font="MS Gothic"/>
          </w14:checkbox>
        </w:sdtPr>
        <w:sdtContent>
          <w:r w:rsidR="00C24CDB" w:rsidRPr="000C2DDC">
            <w:rPr>
              <w:rFonts w:ascii="Segoe UI Symbol" w:eastAsia="MS Gothic" w:hAnsi="Segoe UI Symbol" w:cs="Segoe UI Symbol"/>
              <w:sz w:val="20"/>
              <w:szCs w:val="20"/>
            </w:rPr>
            <w:t>☐</w:t>
          </w:r>
        </w:sdtContent>
      </w:sdt>
      <w:r w:rsidR="00C24CDB" w:rsidRPr="00B52B73">
        <w:rPr>
          <w:rFonts w:cstheme="minorHAnsi"/>
          <w:sz w:val="20"/>
          <w:szCs w:val="20"/>
        </w:rPr>
        <w:t xml:space="preserve"> Restructuring</w:t>
      </w:r>
    </w:p>
    <w:p w14:paraId="4E98A79D" w14:textId="77777777" w:rsidR="00C24CDB" w:rsidRPr="00B52B73" w:rsidRDefault="00000000" w:rsidP="00C24CDB">
      <w:pPr>
        <w:pStyle w:val="ListParagraph"/>
        <w:spacing w:after="0" w:line="288" w:lineRule="auto"/>
        <w:ind w:left="426" w:firstLine="141"/>
        <w:jc w:val="both"/>
        <w:rPr>
          <w:rFonts w:cstheme="minorHAnsi"/>
          <w:sz w:val="20"/>
          <w:szCs w:val="20"/>
        </w:rPr>
      </w:pPr>
      <w:sdt>
        <w:sdtPr>
          <w:rPr>
            <w:rFonts w:cstheme="minorHAnsi"/>
            <w:sz w:val="20"/>
            <w:szCs w:val="20"/>
          </w:rPr>
          <w:id w:val="1893232555"/>
          <w14:checkbox>
            <w14:checked w14:val="0"/>
            <w14:checkedState w14:val="2612" w14:font="MS Gothic"/>
            <w14:uncheckedState w14:val="2610" w14:font="MS Gothic"/>
          </w14:checkbox>
        </w:sdtPr>
        <w:sdtContent>
          <w:r w:rsidR="00C24CDB" w:rsidRPr="000C2DDC">
            <w:rPr>
              <w:rFonts w:ascii="Segoe UI Symbol" w:eastAsia="MS Gothic" w:hAnsi="Segoe UI Symbol" w:cs="Segoe UI Symbol"/>
              <w:sz w:val="20"/>
              <w:szCs w:val="20"/>
            </w:rPr>
            <w:t>☐</w:t>
          </w:r>
        </w:sdtContent>
      </w:sdt>
      <w:r w:rsidR="00C24CDB" w:rsidRPr="00B52B73">
        <w:rPr>
          <w:rFonts w:cstheme="minorHAnsi"/>
          <w:sz w:val="20"/>
          <w:szCs w:val="20"/>
        </w:rPr>
        <w:t xml:space="preserve"> Others: </w:t>
      </w:r>
    </w:p>
    <w:tbl>
      <w:tblPr>
        <w:tblStyle w:val="TableGrid"/>
        <w:tblW w:w="0" w:type="auto"/>
        <w:tblInd w:w="567" w:type="dxa"/>
        <w:shd w:val="clear" w:color="auto" w:fill="DEEAF6" w:themeFill="accent1" w:themeFillTint="33"/>
        <w:tblLook w:val="04A0" w:firstRow="1" w:lastRow="0" w:firstColumn="1" w:lastColumn="0" w:noHBand="0" w:noVBand="1"/>
      </w:tblPr>
      <w:tblGrid>
        <w:gridCol w:w="9634"/>
      </w:tblGrid>
      <w:tr w:rsidR="00C24CDB" w:rsidRPr="00EF6903" w14:paraId="5E05367B" w14:textId="77777777" w:rsidTr="00A664BE">
        <w:sdt>
          <w:sdtPr>
            <w:rPr>
              <w:rFonts w:cstheme="minorHAnsi"/>
              <w:sz w:val="20"/>
            </w:rPr>
            <w:id w:val="987671167"/>
            <w:placeholder>
              <w:docPart w:val="4E6C08A4654D44319EDA12A10A036812"/>
            </w:placeholder>
            <w:showingPlcHdr/>
          </w:sdtPr>
          <w:sdtContent>
            <w:tc>
              <w:tcPr>
                <w:tcW w:w="9634" w:type="dxa"/>
                <w:shd w:val="clear" w:color="auto" w:fill="DEEAF6" w:themeFill="accent1" w:themeFillTint="33"/>
              </w:tcPr>
              <w:p w14:paraId="51630009" w14:textId="3B21B543" w:rsidR="00C24CDB" w:rsidRPr="00B52B73" w:rsidRDefault="00C24CDB" w:rsidP="00A664BE">
                <w:pPr>
                  <w:pStyle w:val="ListParagraph"/>
                  <w:spacing w:line="288" w:lineRule="auto"/>
                  <w:ind w:left="0"/>
                  <w:jc w:val="both"/>
                  <w:rPr>
                    <w:rFonts w:cstheme="minorHAnsi"/>
                    <w:sz w:val="20"/>
                  </w:rPr>
                </w:pPr>
                <w:r w:rsidRPr="00B52B73">
                  <w:rPr>
                    <w:rStyle w:val="PlaceholderText"/>
                    <w:rFonts w:cstheme="minorHAnsi"/>
                    <w:sz w:val="20"/>
                    <w:szCs w:val="20"/>
                  </w:rPr>
                  <w:t>Click or tap here to enter text.</w:t>
                </w:r>
              </w:p>
            </w:tc>
          </w:sdtContent>
        </w:sdt>
      </w:tr>
    </w:tbl>
    <w:p w14:paraId="2C32D2F9" w14:textId="5E8DFD8C" w:rsidR="00C24CDB" w:rsidRPr="00B52B73" w:rsidRDefault="00C24CDB" w:rsidP="00C24CDB">
      <w:pPr>
        <w:spacing w:after="0" w:line="288" w:lineRule="auto"/>
        <w:jc w:val="both"/>
        <w:rPr>
          <w:rFonts w:cstheme="minorHAnsi"/>
          <w:sz w:val="20"/>
        </w:rPr>
      </w:pPr>
    </w:p>
    <w:p w14:paraId="1243D6CB" w14:textId="5046DB54" w:rsidR="00941376" w:rsidRPr="00B52B73" w:rsidRDefault="00941376" w:rsidP="006A0F1B">
      <w:pPr>
        <w:pStyle w:val="ListParagraph"/>
        <w:numPr>
          <w:ilvl w:val="0"/>
          <w:numId w:val="16"/>
        </w:numPr>
        <w:spacing w:after="0" w:line="288" w:lineRule="auto"/>
        <w:jc w:val="both"/>
        <w:rPr>
          <w:rFonts w:cstheme="minorHAnsi"/>
          <w:sz w:val="20"/>
        </w:rPr>
      </w:pPr>
      <w:r w:rsidRPr="00B52B73">
        <w:rPr>
          <w:rFonts w:cstheme="minorHAnsi"/>
          <w:sz w:val="20"/>
        </w:rPr>
        <w:t>Types of clients:</w:t>
      </w:r>
    </w:p>
    <w:p w14:paraId="2C69F94A" w14:textId="000F010A" w:rsidR="00100337" w:rsidRPr="00B52B73" w:rsidRDefault="00000000" w:rsidP="00585D47">
      <w:pPr>
        <w:spacing w:after="0" w:line="288" w:lineRule="auto"/>
        <w:ind w:left="414" w:firstLine="720"/>
        <w:jc w:val="both"/>
        <w:rPr>
          <w:rFonts w:cstheme="minorHAnsi"/>
          <w:sz w:val="20"/>
        </w:rPr>
      </w:pPr>
      <w:sdt>
        <w:sdtPr>
          <w:rPr>
            <w:rFonts w:cstheme="minorHAnsi"/>
            <w:sz w:val="20"/>
          </w:rPr>
          <w:id w:val="-882019805"/>
          <w14:checkbox>
            <w14:checked w14:val="0"/>
            <w14:checkedState w14:val="2612" w14:font="MS Gothic"/>
            <w14:uncheckedState w14:val="2610" w14:font="MS Gothic"/>
          </w14:checkbox>
        </w:sdtPr>
        <w:sdtContent>
          <w:r w:rsidR="002457A3" w:rsidRPr="000C2DDC">
            <w:rPr>
              <w:rFonts w:ascii="Segoe UI Symbol" w:eastAsia="MS Gothic" w:hAnsi="Segoe UI Symbol" w:cs="Segoe UI Symbol"/>
              <w:sz w:val="20"/>
            </w:rPr>
            <w:t>☐</w:t>
          </w:r>
        </w:sdtContent>
      </w:sdt>
      <w:r w:rsidR="002457A3" w:rsidRPr="00B52B73">
        <w:rPr>
          <w:rFonts w:cstheme="minorHAnsi"/>
          <w:sz w:val="20"/>
        </w:rPr>
        <w:t xml:space="preserve"> </w:t>
      </w:r>
      <w:r w:rsidR="00A76D1D" w:rsidRPr="00B52B73">
        <w:rPr>
          <w:rFonts w:cstheme="minorHAnsi"/>
          <w:sz w:val="20"/>
        </w:rPr>
        <w:t>A</w:t>
      </w:r>
      <w:r w:rsidR="00941376" w:rsidRPr="00B52B73">
        <w:rPr>
          <w:rFonts w:cstheme="minorHAnsi"/>
          <w:sz w:val="20"/>
        </w:rPr>
        <w:t xml:space="preserve">ccredited </w:t>
      </w:r>
      <w:r w:rsidR="002E5C4C" w:rsidRPr="00B52B73">
        <w:rPr>
          <w:rFonts w:cstheme="minorHAnsi"/>
          <w:sz w:val="20"/>
        </w:rPr>
        <w:t>in</w:t>
      </w:r>
      <w:r w:rsidR="00100337" w:rsidRPr="00B52B73">
        <w:rPr>
          <w:rFonts w:cstheme="minorHAnsi"/>
          <w:sz w:val="20"/>
        </w:rPr>
        <w:t>vestors</w:t>
      </w:r>
    </w:p>
    <w:p w14:paraId="407442A2" w14:textId="53A707C9" w:rsidR="00C74946" w:rsidRPr="00B52B73" w:rsidRDefault="00000000" w:rsidP="00C74946">
      <w:pPr>
        <w:spacing w:after="0" w:line="288" w:lineRule="auto"/>
        <w:ind w:left="1434"/>
        <w:jc w:val="both"/>
        <w:rPr>
          <w:rFonts w:cstheme="minorHAnsi"/>
          <w:sz w:val="20"/>
        </w:rPr>
      </w:pPr>
      <w:sdt>
        <w:sdtPr>
          <w:rPr>
            <w:rFonts w:cstheme="minorHAnsi"/>
            <w:sz w:val="20"/>
          </w:rPr>
          <w:id w:val="-1625228147"/>
          <w14:checkbox>
            <w14:checked w14:val="0"/>
            <w14:checkedState w14:val="2612" w14:font="MS Gothic"/>
            <w14:uncheckedState w14:val="2610" w14:font="MS Gothic"/>
          </w14:checkbox>
        </w:sdtPr>
        <w:sdtContent>
          <w:r w:rsidR="00C74946" w:rsidRPr="00B52B73">
            <w:rPr>
              <w:rFonts w:ascii="Segoe UI Symbol" w:eastAsia="MS Gothic" w:hAnsi="Segoe UI Symbol" w:cs="Segoe UI Symbol" w:hint="eastAsia"/>
              <w:sz w:val="20"/>
            </w:rPr>
            <w:t>☐</w:t>
          </w:r>
        </w:sdtContent>
      </w:sdt>
      <w:r w:rsidR="00100337" w:rsidRPr="00B52B73">
        <w:rPr>
          <w:rFonts w:cstheme="minorHAnsi"/>
          <w:sz w:val="20"/>
        </w:rPr>
        <w:t xml:space="preserve"> Corporates</w:t>
      </w:r>
      <w:r w:rsidR="008F43D0" w:rsidRPr="00B52B73">
        <w:rPr>
          <w:rFonts w:cstheme="minorHAnsi"/>
          <w:sz w:val="20"/>
        </w:rPr>
        <w:t xml:space="preserve"> </w:t>
      </w:r>
      <w:r w:rsidR="00C74946" w:rsidRPr="00B52B73">
        <w:rPr>
          <w:rFonts w:cstheme="minorHAnsi"/>
          <w:sz w:val="20"/>
        </w:rPr>
        <w:t>that are public companies; listed on approved exchanges; or subsidiaries of corporations listed on approved exchanges.</w:t>
      </w:r>
    </w:p>
    <w:p w14:paraId="632B37D4" w14:textId="36C80CC3" w:rsidR="00100337" w:rsidRPr="00B52B73" w:rsidRDefault="00000000" w:rsidP="0056502F">
      <w:pPr>
        <w:spacing w:after="0" w:line="288" w:lineRule="auto"/>
        <w:ind w:left="1434"/>
        <w:jc w:val="both"/>
        <w:rPr>
          <w:rFonts w:cstheme="minorHAnsi"/>
          <w:sz w:val="20"/>
        </w:rPr>
      </w:pPr>
      <w:sdt>
        <w:sdtPr>
          <w:rPr>
            <w:rFonts w:cstheme="minorHAnsi"/>
            <w:sz w:val="20"/>
          </w:rPr>
          <w:id w:val="1277066465"/>
          <w14:checkbox>
            <w14:checked w14:val="0"/>
            <w14:checkedState w14:val="2612" w14:font="MS Gothic"/>
            <w14:uncheckedState w14:val="2610" w14:font="MS Gothic"/>
          </w14:checkbox>
        </w:sdtPr>
        <w:sdtContent>
          <w:r w:rsidR="00C74946" w:rsidRPr="00B52B73">
            <w:rPr>
              <w:rFonts w:ascii="Segoe UI Symbol" w:eastAsia="MS Gothic" w:hAnsi="Segoe UI Symbol" w:cs="Segoe UI Symbol" w:hint="eastAsia"/>
              <w:sz w:val="20"/>
            </w:rPr>
            <w:t>☐</w:t>
          </w:r>
        </w:sdtContent>
      </w:sdt>
      <w:r w:rsidR="00C74946" w:rsidRPr="00B52B73">
        <w:rPr>
          <w:rFonts w:cstheme="minorHAnsi"/>
          <w:sz w:val="20"/>
        </w:rPr>
        <w:t xml:space="preserve"> Corporates that are </w:t>
      </w:r>
      <w:r w:rsidR="00C74946" w:rsidRPr="00B52B73">
        <w:rPr>
          <w:rFonts w:cstheme="minorHAnsi"/>
          <w:sz w:val="20"/>
          <w:u w:val="single"/>
        </w:rPr>
        <w:t>not</w:t>
      </w:r>
      <w:r w:rsidR="00C74946" w:rsidRPr="00B52B73">
        <w:rPr>
          <w:rFonts w:cstheme="minorHAnsi"/>
          <w:sz w:val="20"/>
        </w:rPr>
        <w:t xml:space="preserve"> public companies; listed on approved exchanges; or subsidiaries of corporations listed on approved exchanges.</w:t>
      </w:r>
      <w:r w:rsidR="0056502F" w:rsidRPr="00B52B73" w:rsidDel="001D123D">
        <w:rPr>
          <w:rFonts w:cstheme="minorHAnsi"/>
          <w:sz w:val="20"/>
          <w:szCs w:val="20"/>
          <w:lang w:val="en-GB"/>
        </w:rPr>
        <w:t xml:space="preserve"> </w:t>
      </w:r>
    </w:p>
    <w:p w14:paraId="79E8F865" w14:textId="016A5ABE" w:rsidR="00100337" w:rsidRPr="000C2DDC" w:rsidRDefault="00100337" w:rsidP="001D123D">
      <w:pPr>
        <w:spacing w:after="0" w:line="288" w:lineRule="auto"/>
        <w:ind w:left="414" w:firstLine="720"/>
        <w:jc w:val="both"/>
        <w:rPr>
          <w:sz w:val="20"/>
        </w:rPr>
      </w:pPr>
      <w:r w:rsidRPr="000C2DDC">
        <w:rPr>
          <w:sz w:val="20"/>
        </w:rPr>
        <w:tab/>
      </w:r>
      <w:sdt>
        <w:sdtPr>
          <w:rPr>
            <w:rFonts w:cstheme="minorHAnsi"/>
            <w:sz w:val="20"/>
          </w:rPr>
          <w:id w:val="-1105721648"/>
          <w14:checkbox>
            <w14:checked w14:val="0"/>
            <w14:checkedState w14:val="2612" w14:font="MS Gothic"/>
            <w14:uncheckedState w14:val="2610" w14:font="MS Gothic"/>
          </w14:checkbox>
        </w:sdtPr>
        <w:sdtContent>
          <w:r w:rsidRPr="000C2DDC">
            <w:rPr>
              <w:rFonts w:ascii="Segoe UI Symbol" w:hAnsi="Segoe UI Symbol" w:cs="Segoe UI Symbol"/>
              <w:sz w:val="20"/>
            </w:rPr>
            <w:t>☐</w:t>
          </w:r>
        </w:sdtContent>
      </w:sdt>
      <w:r w:rsidRPr="00B52B73">
        <w:rPr>
          <w:rFonts w:cstheme="minorHAnsi"/>
          <w:sz w:val="20"/>
        </w:rPr>
        <w:t xml:space="preserve"> Individuals</w:t>
      </w:r>
    </w:p>
    <w:p w14:paraId="38EF090D" w14:textId="5AC1F1D9" w:rsidR="00100337" w:rsidRPr="00B52B73" w:rsidRDefault="00100337" w:rsidP="00585D47">
      <w:pPr>
        <w:spacing w:after="0" w:line="288" w:lineRule="auto"/>
        <w:ind w:left="414" w:firstLine="720"/>
        <w:jc w:val="both"/>
        <w:rPr>
          <w:rFonts w:cstheme="minorHAnsi"/>
          <w:sz w:val="20"/>
        </w:rPr>
      </w:pPr>
      <w:r w:rsidRPr="00B52B73">
        <w:rPr>
          <w:rFonts w:cstheme="minorHAnsi"/>
          <w:sz w:val="20"/>
        </w:rPr>
        <w:tab/>
      </w:r>
      <w:sdt>
        <w:sdtPr>
          <w:rPr>
            <w:rFonts w:cstheme="minorHAnsi"/>
            <w:sz w:val="20"/>
          </w:rPr>
          <w:id w:val="-1679264299"/>
          <w14:checkbox>
            <w14:checked w14:val="0"/>
            <w14:checkedState w14:val="2612" w14:font="MS Gothic"/>
            <w14:uncheckedState w14:val="2610" w14:font="MS Gothic"/>
          </w14:checkbox>
        </w:sdtPr>
        <w:sdtContent>
          <w:r w:rsidRPr="000C2DDC">
            <w:rPr>
              <w:rFonts w:ascii="Segoe UI Symbol" w:eastAsia="MS Gothic" w:hAnsi="Segoe UI Symbol" w:cs="Segoe UI Symbol"/>
              <w:sz w:val="20"/>
            </w:rPr>
            <w:t>☐</w:t>
          </w:r>
        </w:sdtContent>
      </w:sdt>
      <w:r w:rsidRPr="00B52B73">
        <w:rPr>
          <w:rFonts w:cstheme="minorHAnsi"/>
          <w:sz w:val="20"/>
        </w:rPr>
        <w:t xml:space="preserve"> Singapore</w:t>
      </w:r>
    </w:p>
    <w:p w14:paraId="79008DE5" w14:textId="22520DEB" w:rsidR="00100337" w:rsidRPr="00B52B73" w:rsidRDefault="00100337" w:rsidP="00585D47">
      <w:pPr>
        <w:spacing w:after="0" w:line="288" w:lineRule="auto"/>
        <w:ind w:left="414" w:firstLine="720"/>
        <w:jc w:val="both"/>
        <w:rPr>
          <w:rFonts w:cstheme="minorHAnsi"/>
          <w:sz w:val="20"/>
        </w:rPr>
      </w:pPr>
      <w:r w:rsidRPr="00B52B73">
        <w:rPr>
          <w:rFonts w:cstheme="minorHAnsi"/>
          <w:sz w:val="20"/>
        </w:rPr>
        <w:tab/>
      </w:r>
      <w:sdt>
        <w:sdtPr>
          <w:rPr>
            <w:rFonts w:cstheme="minorHAnsi"/>
            <w:sz w:val="20"/>
          </w:rPr>
          <w:id w:val="-2122220211"/>
          <w14:checkbox>
            <w14:checked w14:val="0"/>
            <w14:checkedState w14:val="2612" w14:font="MS Gothic"/>
            <w14:uncheckedState w14:val="2610" w14:font="MS Gothic"/>
          </w14:checkbox>
        </w:sdtPr>
        <w:sdtContent>
          <w:r w:rsidRPr="000C2DDC">
            <w:rPr>
              <w:rFonts w:ascii="Segoe UI Symbol" w:eastAsia="MS Gothic" w:hAnsi="Segoe UI Symbol" w:cs="Segoe UI Symbol"/>
              <w:sz w:val="20"/>
            </w:rPr>
            <w:t>☐</w:t>
          </w:r>
        </w:sdtContent>
      </w:sdt>
      <w:r w:rsidRPr="00B52B73">
        <w:rPr>
          <w:rFonts w:cstheme="minorHAnsi"/>
          <w:sz w:val="20"/>
        </w:rPr>
        <w:t xml:space="preserve"> Overseas</w:t>
      </w:r>
    </w:p>
    <w:p w14:paraId="0D36B5E3" w14:textId="00D746A9" w:rsidR="00100337" w:rsidRPr="00B52B73" w:rsidRDefault="00000000" w:rsidP="00585D47">
      <w:pPr>
        <w:pStyle w:val="BodyText2"/>
        <w:spacing w:after="0" w:line="288" w:lineRule="auto"/>
        <w:ind w:left="709" w:firstLine="993"/>
        <w:rPr>
          <w:rFonts w:asciiTheme="minorHAnsi" w:hAnsiTheme="minorHAnsi" w:cstheme="minorHAnsi"/>
          <w:sz w:val="20"/>
          <w:szCs w:val="20"/>
          <w:lang w:val="en-GB"/>
        </w:rPr>
      </w:pPr>
      <w:sdt>
        <w:sdtPr>
          <w:rPr>
            <w:rFonts w:asciiTheme="minorHAnsi" w:hAnsiTheme="minorHAnsi" w:cstheme="minorHAnsi"/>
            <w:sz w:val="20"/>
          </w:rPr>
          <w:id w:val="1699344704"/>
          <w14:checkbox>
            <w14:checked w14:val="0"/>
            <w14:checkedState w14:val="2612" w14:font="MS Gothic"/>
            <w14:uncheckedState w14:val="2610" w14:font="MS Gothic"/>
          </w14:checkbox>
        </w:sdtPr>
        <w:sdtContent>
          <w:r w:rsidR="00100337" w:rsidRPr="000C2DDC">
            <w:rPr>
              <w:rFonts w:ascii="Segoe UI Symbol" w:eastAsia="MS Gothic" w:hAnsi="Segoe UI Symbol" w:cs="Segoe UI Symbol"/>
              <w:sz w:val="20"/>
            </w:rPr>
            <w:t>☐</w:t>
          </w:r>
        </w:sdtContent>
      </w:sdt>
      <w:r w:rsidR="00100337" w:rsidRPr="00B52B73">
        <w:rPr>
          <w:rFonts w:asciiTheme="minorHAnsi" w:hAnsiTheme="minorHAnsi" w:cstheme="minorHAnsi"/>
          <w:sz w:val="20"/>
        </w:rPr>
        <w:t xml:space="preserve"> Asia-Pacific </w:t>
      </w:r>
    </w:p>
    <w:p w14:paraId="06EC7F17" w14:textId="78C641AB" w:rsidR="00100337" w:rsidRPr="00B52B73" w:rsidRDefault="00100337" w:rsidP="00585D47">
      <w:pPr>
        <w:spacing w:after="0" w:line="288" w:lineRule="auto"/>
        <w:ind w:left="2268" w:hanging="283"/>
        <w:jc w:val="both"/>
        <w:rPr>
          <w:rFonts w:cstheme="minorHAnsi"/>
          <w:sz w:val="20"/>
        </w:rPr>
      </w:pPr>
      <w:r w:rsidRPr="00B52B73">
        <w:rPr>
          <w:rFonts w:cstheme="minorHAnsi"/>
          <w:sz w:val="20"/>
        </w:rPr>
        <w:t xml:space="preserve">Specify the countries: </w:t>
      </w:r>
      <w:sdt>
        <w:sdtPr>
          <w:rPr>
            <w:rFonts w:cstheme="minorHAnsi"/>
            <w:sz w:val="20"/>
          </w:rPr>
          <w:id w:val="-1915539340"/>
          <w:placeholder>
            <w:docPart w:val="F357E4A02E5B4A8A9E9D81F8602A63B7"/>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39D43C9E" w14:textId="16AB8FDF" w:rsidR="00100337" w:rsidRPr="00B52B73" w:rsidRDefault="00000000" w:rsidP="00585D47">
      <w:pPr>
        <w:spacing w:after="0" w:line="288" w:lineRule="auto"/>
        <w:ind w:left="1418" w:firstLine="283"/>
        <w:jc w:val="both"/>
        <w:rPr>
          <w:rFonts w:cstheme="minorHAnsi"/>
          <w:sz w:val="20"/>
        </w:rPr>
      </w:pPr>
      <w:sdt>
        <w:sdtPr>
          <w:rPr>
            <w:rFonts w:cstheme="minorHAnsi"/>
            <w:sz w:val="20"/>
          </w:rPr>
          <w:id w:val="604776459"/>
          <w14:checkbox>
            <w14:checked w14:val="0"/>
            <w14:checkedState w14:val="2612" w14:font="MS Gothic"/>
            <w14:uncheckedState w14:val="2610" w14:font="MS Gothic"/>
          </w14:checkbox>
        </w:sdtPr>
        <w:sdtContent>
          <w:r w:rsidR="00100337" w:rsidRPr="000C2DDC">
            <w:rPr>
              <w:rFonts w:ascii="Segoe UI Symbol" w:eastAsia="MS Gothic" w:hAnsi="Segoe UI Symbol" w:cs="Segoe UI Symbol"/>
              <w:sz w:val="20"/>
            </w:rPr>
            <w:t>☐</w:t>
          </w:r>
        </w:sdtContent>
      </w:sdt>
      <w:r w:rsidR="00100337" w:rsidRPr="00B52B73">
        <w:rPr>
          <w:rFonts w:cstheme="minorHAnsi"/>
          <w:sz w:val="20"/>
        </w:rPr>
        <w:t xml:space="preserve"> Europe</w:t>
      </w:r>
    </w:p>
    <w:p w14:paraId="1E265A22" w14:textId="15CBAF0F" w:rsidR="00100337" w:rsidRPr="00B52B73" w:rsidRDefault="00100337" w:rsidP="00585D47">
      <w:pPr>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2033368880"/>
          <w:placeholder>
            <w:docPart w:val="2E679B398104457280262F30451CF269"/>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405C90EF" w14:textId="327D9277" w:rsidR="00100337" w:rsidRPr="00B52B73" w:rsidRDefault="00000000" w:rsidP="00585D47">
      <w:pPr>
        <w:spacing w:after="0" w:line="288" w:lineRule="auto"/>
        <w:ind w:left="1418" w:firstLine="283"/>
        <w:jc w:val="both"/>
        <w:rPr>
          <w:rFonts w:cstheme="minorHAnsi"/>
          <w:sz w:val="20"/>
        </w:rPr>
      </w:pPr>
      <w:sdt>
        <w:sdtPr>
          <w:rPr>
            <w:rFonts w:eastAsia="MS Gothic" w:cstheme="minorHAnsi"/>
            <w:sz w:val="20"/>
          </w:rPr>
          <w:id w:val="-3219466"/>
          <w14:checkbox>
            <w14:checked w14:val="0"/>
            <w14:checkedState w14:val="2612" w14:font="MS Gothic"/>
            <w14:uncheckedState w14:val="2610" w14:font="MS Gothic"/>
          </w14:checkbox>
        </w:sdtPr>
        <w:sdtContent>
          <w:r w:rsidR="00100337" w:rsidRPr="000C2DDC">
            <w:rPr>
              <w:rFonts w:ascii="Segoe UI Symbol" w:eastAsia="MS Gothic" w:hAnsi="Segoe UI Symbol" w:cs="Segoe UI Symbol"/>
              <w:sz w:val="20"/>
            </w:rPr>
            <w:t>☐</w:t>
          </w:r>
        </w:sdtContent>
      </w:sdt>
      <w:r w:rsidR="00100337" w:rsidRPr="00B52B73">
        <w:rPr>
          <w:rFonts w:cstheme="minorHAnsi"/>
          <w:sz w:val="20"/>
        </w:rPr>
        <w:t xml:space="preserve"> Americas</w:t>
      </w:r>
    </w:p>
    <w:p w14:paraId="3A30FEB6" w14:textId="14AA953C" w:rsidR="00100337" w:rsidRPr="00B52B73" w:rsidRDefault="00100337" w:rsidP="00585D47">
      <w:pPr>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1344129087"/>
          <w:placeholder>
            <w:docPart w:val="FC7615BBB87B47D8AD241F6F334243A9"/>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4BB09CDE" w14:textId="57DA43F0" w:rsidR="00CC238B" w:rsidRPr="00B52B73" w:rsidRDefault="00000000" w:rsidP="00585D47">
      <w:pPr>
        <w:spacing w:after="0" w:line="288" w:lineRule="auto"/>
        <w:ind w:left="1418" w:firstLine="283"/>
        <w:jc w:val="both"/>
        <w:rPr>
          <w:rFonts w:cstheme="minorHAnsi"/>
          <w:sz w:val="20"/>
        </w:rPr>
      </w:pPr>
      <w:sdt>
        <w:sdtPr>
          <w:rPr>
            <w:rFonts w:eastAsia="MS Gothic" w:cstheme="minorHAnsi"/>
            <w:sz w:val="20"/>
          </w:rPr>
          <w:id w:val="870268903"/>
          <w14:checkbox>
            <w14:checked w14:val="0"/>
            <w14:checkedState w14:val="2612" w14:font="MS Gothic"/>
            <w14:uncheckedState w14:val="2610" w14:font="MS Gothic"/>
          </w14:checkbox>
        </w:sdtPr>
        <w:sdtContent>
          <w:r w:rsidR="00CC238B" w:rsidRPr="000C2DDC">
            <w:rPr>
              <w:rFonts w:ascii="Segoe UI Symbol" w:eastAsia="MS Gothic" w:hAnsi="Segoe UI Symbol" w:cs="Segoe UI Symbol"/>
              <w:sz w:val="20"/>
            </w:rPr>
            <w:t>☐</w:t>
          </w:r>
        </w:sdtContent>
      </w:sdt>
      <w:r w:rsidR="00CC238B" w:rsidRPr="00B52B73">
        <w:rPr>
          <w:rFonts w:cstheme="minorHAnsi"/>
          <w:sz w:val="20"/>
        </w:rPr>
        <w:t xml:space="preserve"> Others</w:t>
      </w:r>
    </w:p>
    <w:p w14:paraId="517ED0C8" w14:textId="0171A90B" w:rsidR="00CC238B" w:rsidRPr="00B52B73" w:rsidRDefault="00CC238B" w:rsidP="00585D47">
      <w:pPr>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721667656"/>
          <w:placeholder>
            <w:docPart w:val="7E9E7A98F005419BA23EC6F4FBE3856C"/>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592E81DE" w14:textId="74D0E6E4" w:rsidR="00100337" w:rsidRPr="00B52B73" w:rsidRDefault="00100337" w:rsidP="00585D47">
      <w:pPr>
        <w:spacing w:after="0" w:line="288" w:lineRule="auto"/>
        <w:ind w:left="1701"/>
        <w:jc w:val="both"/>
        <w:rPr>
          <w:rFonts w:cstheme="minorHAnsi"/>
          <w:sz w:val="20"/>
        </w:rPr>
      </w:pPr>
    </w:p>
    <w:p w14:paraId="63EBB1D3" w14:textId="3205BBE8" w:rsidR="00100337" w:rsidRPr="00B52B73" w:rsidRDefault="00100337" w:rsidP="00585D47">
      <w:pPr>
        <w:spacing w:after="0" w:line="288" w:lineRule="auto"/>
        <w:ind w:left="1134" w:hanging="567"/>
        <w:jc w:val="both"/>
        <w:rPr>
          <w:rFonts w:cstheme="minorHAnsi"/>
          <w:sz w:val="20"/>
        </w:rPr>
      </w:pPr>
      <w:r w:rsidRPr="00B52B73">
        <w:rPr>
          <w:rFonts w:cstheme="minorHAnsi"/>
          <w:sz w:val="20"/>
        </w:rPr>
        <w:tab/>
      </w:r>
      <w:sdt>
        <w:sdtPr>
          <w:rPr>
            <w:rFonts w:cstheme="minorHAnsi"/>
            <w:sz w:val="20"/>
          </w:rPr>
          <w:id w:val="-1815172093"/>
          <w14:checkbox>
            <w14:checked w14:val="0"/>
            <w14:checkedState w14:val="2612" w14:font="MS Gothic"/>
            <w14:uncheckedState w14:val="2610" w14:font="MS Gothic"/>
          </w14:checkbox>
        </w:sdtPr>
        <w:sdtContent>
          <w:r w:rsidRPr="000C2DDC">
            <w:rPr>
              <w:rFonts w:ascii="Segoe UI Symbol" w:eastAsia="MS Gothic" w:hAnsi="Segoe UI Symbol" w:cs="Segoe UI Symbol"/>
              <w:sz w:val="20"/>
            </w:rPr>
            <w:t>☐</w:t>
          </w:r>
        </w:sdtContent>
      </w:sdt>
      <w:r w:rsidRPr="00B52B73">
        <w:rPr>
          <w:rFonts w:cstheme="minorHAnsi"/>
          <w:sz w:val="20"/>
        </w:rPr>
        <w:t xml:space="preserve"> Institutional investors</w:t>
      </w:r>
    </w:p>
    <w:p w14:paraId="2B4D0787" w14:textId="77777777" w:rsidR="0056502F" w:rsidRPr="00B52B73" w:rsidRDefault="00000000" w:rsidP="0056502F">
      <w:pPr>
        <w:spacing w:after="0" w:line="288" w:lineRule="auto"/>
        <w:ind w:left="1434"/>
        <w:jc w:val="both"/>
        <w:rPr>
          <w:rFonts w:cstheme="minorHAnsi"/>
          <w:sz w:val="20"/>
        </w:rPr>
      </w:pPr>
      <w:sdt>
        <w:sdtPr>
          <w:rPr>
            <w:rFonts w:cstheme="minorHAnsi"/>
            <w:sz w:val="20"/>
          </w:rPr>
          <w:id w:val="285242404"/>
          <w14:checkbox>
            <w14:checked w14:val="0"/>
            <w14:checkedState w14:val="2612" w14:font="MS Gothic"/>
            <w14:uncheckedState w14:val="2610" w14:font="MS Gothic"/>
          </w14:checkbox>
        </w:sdtPr>
        <w:sdtContent>
          <w:r w:rsidR="0056502F" w:rsidRPr="00B52B73">
            <w:rPr>
              <w:rFonts w:ascii="Segoe UI Symbol" w:eastAsia="MS Gothic" w:hAnsi="Segoe UI Symbol" w:cs="Segoe UI Symbol" w:hint="eastAsia"/>
              <w:sz w:val="20"/>
            </w:rPr>
            <w:t>☐</w:t>
          </w:r>
        </w:sdtContent>
      </w:sdt>
      <w:r w:rsidR="0056502F" w:rsidRPr="00B52B73">
        <w:rPr>
          <w:rFonts w:cstheme="minorHAnsi"/>
          <w:sz w:val="20"/>
        </w:rPr>
        <w:t xml:space="preserve"> Corporates that are public companies; listed on approved exchanges; or subsidiaries of corporations listed on approved exchanges.</w:t>
      </w:r>
    </w:p>
    <w:p w14:paraId="45268F53" w14:textId="5C62830C" w:rsidR="0056502F" w:rsidRPr="00B52B73" w:rsidRDefault="00000000" w:rsidP="0056502F">
      <w:pPr>
        <w:spacing w:after="0" w:line="288" w:lineRule="auto"/>
        <w:ind w:left="1434"/>
        <w:jc w:val="both"/>
        <w:rPr>
          <w:rFonts w:cstheme="minorHAnsi"/>
          <w:sz w:val="20"/>
        </w:rPr>
      </w:pPr>
      <w:sdt>
        <w:sdtPr>
          <w:rPr>
            <w:rFonts w:cstheme="minorHAnsi"/>
            <w:sz w:val="20"/>
          </w:rPr>
          <w:id w:val="-425814939"/>
          <w14:checkbox>
            <w14:checked w14:val="0"/>
            <w14:checkedState w14:val="2612" w14:font="MS Gothic"/>
            <w14:uncheckedState w14:val="2610" w14:font="MS Gothic"/>
          </w14:checkbox>
        </w:sdtPr>
        <w:sdtContent>
          <w:r w:rsidR="0056502F" w:rsidRPr="00B52B73">
            <w:rPr>
              <w:rFonts w:ascii="Segoe UI Symbol" w:eastAsia="MS Gothic" w:hAnsi="Segoe UI Symbol" w:cs="Segoe UI Symbol" w:hint="eastAsia"/>
              <w:sz w:val="20"/>
            </w:rPr>
            <w:t>☐</w:t>
          </w:r>
        </w:sdtContent>
      </w:sdt>
      <w:r w:rsidR="0056502F" w:rsidRPr="00B52B73">
        <w:rPr>
          <w:rFonts w:cstheme="minorHAnsi"/>
          <w:sz w:val="20"/>
        </w:rPr>
        <w:t xml:space="preserve"> Corporates that are </w:t>
      </w:r>
      <w:r w:rsidR="0056502F" w:rsidRPr="00B52B73">
        <w:rPr>
          <w:rFonts w:cstheme="minorHAnsi"/>
          <w:sz w:val="20"/>
          <w:u w:val="single"/>
        </w:rPr>
        <w:t>not</w:t>
      </w:r>
      <w:r w:rsidR="0056502F" w:rsidRPr="00B52B73">
        <w:rPr>
          <w:rFonts w:cstheme="minorHAnsi"/>
          <w:sz w:val="20"/>
        </w:rPr>
        <w:t xml:space="preserve"> public companies; listed on approved exchanges; or subsidiaries of corporations listed on approved exchanges.</w:t>
      </w:r>
    </w:p>
    <w:p w14:paraId="58E9F681" w14:textId="2F296215" w:rsidR="00100337" w:rsidRPr="00B52B73" w:rsidRDefault="0056502F" w:rsidP="0056502F">
      <w:pPr>
        <w:spacing w:after="0" w:line="288" w:lineRule="auto"/>
        <w:jc w:val="both"/>
        <w:rPr>
          <w:rFonts w:cstheme="minorHAnsi"/>
          <w:sz w:val="20"/>
        </w:rPr>
      </w:pPr>
      <w:r w:rsidRPr="00B52B73">
        <w:rPr>
          <w:rFonts w:cstheme="minorHAnsi"/>
          <w:sz w:val="20"/>
        </w:rPr>
        <w:tab/>
      </w:r>
      <w:r w:rsidR="00100337" w:rsidRPr="00B52B73">
        <w:rPr>
          <w:rFonts w:cstheme="minorHAnsi"/>
          <w:sz w:val="20"/>
        </w:rPr>
        <w:tab/>
      </w:r>
      <w:sdt>
        <w:sdtPr>
          <w:rPr>
            <w:rFonts w:cstheme="minorHAnsi"/>
            <w:sz w:val="20"/>
          </w:rPr>
          <w:id w:val="-2139031373"/>
          <w14:checkbox>
            <w14:checked w14:val="0"/>
            <w14:checkedState w14:val="2612" w14:font="MS Gothic"/>
            <w14:uncheckedState w14:val="2610" w14:font="MS Gothic"/>
          </w14:checkbox>
        </w:sdtPr>
        <w:sdtContent>
          <w:r w:rsidR="00100337" w:rsidRPr="000C2DDC">
            <w:rPr>
              <w:rFonts w:ascii="Segoe UI Symbol" w:eastAsia="MS Gothic" w:hAnsi="Segoe UI Symbol" w:cs="Segoe UI Symbol"/>
              <w:sz w:val="20"/>
            </w:rPr>
            <w:t>☐</w:t>
          </w:r>
        </w:sdtContent>
      </w:sdt>
      <w:r w:rsidR="00100337" w:rsidRPr="00B52B73">
        <w:rPr>
          <w:rFonts w:cstheme="minorHAnsi"/>
          <w:sz w:val="20"/>
        </w:rPr>
        <w:t xml:space="preserve"> Singapore</w:t>
      </w:r>
    </w:p>
    <w:p w14:paraId="22A28A62" w14:textId="39B1EA22" w:rsidR="00100337" w:rsidRPr="00B52B73" w:rsidRDefault="00100337" w:rsidP="00585D47">
      <w:pPr>
        <w:spacing w:after="0" w:line="288" w:lineRule="auto"/>
        <w:ind w:left="414" w:firstLine="720"/>
        <w:jc w:val="both"/>
        <w:rPr>
          <w:rFonts w:cstheme="minorHAnsi"/>
          <w:sz w:val="20"/>
        </w:rPr>
      </w:pPr>
      <w:r w:rsidRPr="00B52B73">
        <w:rPr>
          <w:rFonts w:cstheme="minorHAnsi"/>
          <w:sz w:val="20"/>
        </w:rPr>
        <w:tab/>
      </w:r>
      <w:sdt>
        <w:sdtPr>
          <w:rPr>
            <w:rFonts w:cstheme="minorHAnsi"/>
            <w:sz w:val="20"/>
          </w:rPr>
          <w:id w:val="1225027287"/>
          <w14:checkbox>
            <w14:checked w14:val="0"/>
            <w14:checkedState w14:val="2612" w14:font="MS Gothic"/>
            <w14:uncheckedState w14:val="2610" w14:font="MS Gothic"/>
          </w14:checkbox>
        </w:sdtPr>
        <w:sdtContent>
          <w:r w:rsidRPr="000C2DDC">
            <w:rPr>
              <w:rFonts w:ascii="Segoe UI Symbol" w:eastAsia="MS Gothic" w:hAnsi="Segoe UI Symbol" w:cs="Segoe UI Symbol"/>
              <w:sz w:val="20"/>
            </w:rPr>
            <w:t>☐</w:t>
          </w:r>
        </w:sdtContent>
      </w:sdt>
      <w:r w:rsidRPr="00B52B73">
        <w:rPr>
          <w:rFonts w:cstheme="minorHAnsi"/>
          <w:sz w:val="20"/>
        </w:rPr>
        <w:t xml:space="preserve"> Overseas</w:t>
      </w:r>
    </w:p>
    <w:p w14:paraId="50A38B12" w14:textId="015BF184" w:rsidR="00100337" w:rsidRPr="00B52B73" w:rsidRDefault="00000000" w:rsidP="00585D47">
      <w:pPr>
        <w:pStyle w:val="BodyText2"/>
        <w:spacing w:after="0" w:line="288" w:lineRule="auto"/>
        <w:ind w:left="709" w:firstLine="993"/>
        <w:rPr>
          <w:rFonts w:asciiTheme="minorHAnsi" w:hAnsiTheme="minorHAnsi" w:cstheme="minorHAnsi"/>
          <w:sz w:val="20"/>
          <w:szCs w:val="20"/>
          <w:lang w:val="en-GB"/>
        </w:rPr>
      </w:pPr>
      <w:sdt>
        <w:sdtPr>
          <w:rPr>
            <w:rFonts w:asciiTheme="minorHAnsi" w:hAnsiTheme="minorHAnsi" w:cstheme="minorHAnsi"/>
            <w:sz w:val="20"/>
          </w:rPr>
          <w:id w:val="2102679322"/>
          <w14:checkbox>
            <w14:checked w14:val="0"/>
            <w14:checkedState w14:val="2612" w14:font="MS Gothic"/>
            <w14:uncheckedState w14:val="2610" w14:font="MS Gothic"/>
          </w14:checkbox>
        </w:sdtPr>
        <w:sdtContent>
          <w:r w:rsidR="00100337" w:rsidRPr="000C2DDC">
            <w:rPr>
              <w:rFonts w:ascii="Segoe UI Symbol" w:eastAsia="MS Gothic" w:hAnsi="Segoe UI Symbol" w:cs="Segoe UI Symbol"/>
              <w:sz w:val="20"/>
            </w:rPr>
            <w:t>☐</w:t>
          </w:r>
        </w:sdtContent>
      </w:sdt>
      <w:r w:rsidR="00100337" w:rsidRPr="00B52B73">
        <w:rPr>
          <w:rFonts w:asciiTheme="minorHAnsi" w:hAnsiTheme="minorHAnsi" w:cstheme="minorHAnsi"/>
          <w:sz w:val="20"/>
        </w:rPr>
        <w:t xml:space="preserve"> Asia-Pacific </w:t>
      </w:r>
    </w:p>
    <w:p w14:paraId="2D1B1798" w14:textId="299956C1" w:rsidR="00100337" w:rsidRPr="00B52B73" w:rsidRDefault="00100337" w:rsidP="00585D47">
      <w:pPr>
        <w:spacing w:after="0" w:line="288" w:lineRule="auto"/>
        <w:ind w:left="2268" w:hanging="283"/>
        <w:jc w:val="both"/>
        <w:rPr>
          <w:rFonts w:cstheme="minorHAnsi"/>
          <w:sz w:val="20"/>
        </w:rPr>
      </w:pPr>
      <w:r w:rsidRPr="00B52B73">
        <w:rPr>
          <w:rFonts w:cstheme="minorHAnsi"/>
          <w:sz w:val="20"/>
        </w:rPr>
        <w:t xml:space="preserve">Specify the countries: </w:t>
      </w:r>
      <w:sdt>
        <w:sdtPr>
          <w:rPr>
            <w:rFonts w:cstheme="minorHAnsi"/>
            <w:sz w:val="20"/>
          </w:rPr>
          <w:id w:val="-528792977"/>
          <w:placeholder>
            <w:docPart w:val="03B05D2B7303444B870A3CFFAE02528C"/>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0364E4D6" w14:textId="40A2FE4E" w:rsidR="00100337" w:rsidRPr="00B52B73" w:rsidRDefault="00000000" w:rsidP="00585D47">
      <w:pPr>
        <w:spacing w:after="0" w:line="288" w:lineRule="auto"/>
        <w:ind w:left="1418" w:firstLine="283"/>
        <w:jc w:val="both"/>
        <w:rPr>
          <w:rFonts w:cstheme="minorHAnsi"/>
          <w:sz w:val="20"/>
        </w:rPr>
      </w:pPr>
      <w:sdt>
        <w:sdtPr>
          <w:rPr>
            <w:rFonts w:cstheme="minorHAnsi"/>
            <w:sz w:val="20"/>
          </w:rPr>
          <w:id w:val="-351259928"/>
          <w14:checkbox>
            <w14:checked w14:val="0"/>
            <w14:checkedState w14:val="2612" w14:font="MS Gothic"/>
            <w14:uncheckedState w14:val="2610" w14:font="MS Gothic"/>
          </w14:checkbox>
        </w:sdtPr>
        <w:sdtContent>
          <w:r w:rsidR="00100337" w:rsidRPr="00104267">
            <w:rPr>
              <w:rFonts w:ascii="Segoe UI Symbol" w:eastAsia="MS Gothic" w:hAnsi="Segoe UI Symbol" w:cs="Segoe UI Symbol"/>
              <w:sz w:val="20"/>
            </w:rPr>
            <w:t>☐</w:t>
          </w:r>
        </w:sdtContent>
      </w:sdt>
      <w:r w:rsidR="00100337" w:rsidRPr="00B52B73">
        <w:rPr>
          <w:rFonts w:cstheme="minorHAnsi"/>
          <w:sz w:val="20"/>
        </w:rPr>
        <w:t xml:space="preserve"> Europe</w:t>
      </w:r>
    </w:p>
    <w:p w14:paraId="50AB8536" w14:textId="1E7294F1" w:rsidR="00100337" w:rsidRPr="00B52B73" w:rsidRDefault="00100337" w:rsidP="00585D47">
      <w:pPr>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1160112389"/>
          <w:placeholder>
            <w:docPart w:val="536F368DA82A4DA8913633B6466D6942"/>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5F224D8B" w14:textId="33B8D5A8" w:rsidR="00100337" w:rsidRPr="00B52B73" w:rsidRDefault="00000000" w:rsidP="00585D47">
      <w:pPr>
        <w:spacing w:after="0" w:line="288" w:lineRule="auto"/>
        <w:ind w:left="1418" w:firstLine="283"/>
        <w:jc w:val="both"/>
        <w:rPr>
          <w:rFonts w:cstheme="minorHAnsi"/>
          <w:sz w:val="20"/>
        </w:rPr>
      </w:pPr>
      <w:sdt>
        <w:sdtPr>
          <w:rPr>
            <w:rFonts w:eastAsia="MS Gothic" w:cstheme="minorHAnsi"/>
            <w:sz w:val="20"/>
          </w:rPr>
          <w:id w:val="-864597841"/>
          <w14:checkbox>
            <w14:checked w14:val="0"/>
            <w14:checkedState w14:val="2612" w14:font="MS Gothic"/>
            <w14:uncheckedState w14:val="2610" w14:font="MS Gothic"/>
          </w14:checkbox>
        </w:sdtPr>
        <w:sdtContent>
          <w:r w:rsidR="00100337" w:rsidRPr="00104267">
            <w:rPr>
              <w:rFonts w:ascii="Segoe UI Symbol" w:eastAsia="MS Gothic" w:hAnsi="Segoe UI Symbol" w:cs="Segoe UI Symbol"/>
              <w:sz w:val="20"/>
            </w:rPr>
            <w:t>☐</w:t>
          </w:r>
        </w:sdtContent>
      </w:sdt>
      <w:r w:rsidR="00100337" w:rsidRPr="00B52B73">
        <w:rPr>
          <w:rFonts w:cstheme="minorHAnsi"/>
          <w:sz w:val="20"/>
        </w:rPr>
        <w:t xml:space="preserve"> Americas</w:t>
      </w:r>
    </w:p>
    <w:p w14:paraId="4205C109" w14:textId="31263A0F" w:rsidR="00100337" w:rsidRPr="00B52B73" w:rsidRDefault="00100337" w:rsidP="00585D47">
      <w:pPr>
        <w:tabs>
          <w:tab w:val="left" w:pos="1418"/>
        </w:tabs>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1298995647"/>
          <w:placeholder>
            <w:docPart w:val="BEA39F97E07346B9B9D29C8245F86CB0"/>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74E19D72" w14:textId="02BCD551" w:rsidR="00CC238B" w:rsidRPr="00B52B73" w:rsidRDefault="00000000" w:rsidP="00585D47">
      <w:pPr>
        <w:spacing w:after="0" w:line="288" w:lineRule="auto"/>
        <w:ind w:left="1418" w:firstLine="283"/>
        <w:jc w:val="both"/>
        <w:rPr>
          <w:rFonts w:cstheme="minorHAnsi"/>
          <w:sz w:val="20"/>
        </w:rPr>
      </w:pPr>
      <w:sdt>
        <w:sdtPr>
          <w:rPr>
            <w:rFonts w:eastAsia="MS Gothic" w:cstheme="minorHAnsi"/>
            <w:sz w:val="20"/>
          </w:rPr>
          <w:id w:val="892852709"/>
          <w14:checkbox>
            <w14:checked w14:val="0"/>
            <w14:checkedState w14:val="2612" w14:font="MS Gothic"/>
            <w14:uncheckedState w14:val="2610" w14:font="MS Gothic"/>
          </w14:checkbox>
        </w:sdtPr>
        <w:sdtContent>
          <w:r w:rsidR="00CC238B" w:rsidRPr="00104267">
            <w:rPr>
              <w:rFonts w:ascii="Segoe UI Symbol" w:eastAsia="MS Gothic" w:hAnsi="Segoe UI Symbol" w:cs="Segoe UI Symbol"/>
              <w:sz w:val="20"/>
            </w:rPr>
            <w:t>☐</w:t>
          </w:r>
        </w:sdtContent>
      </w:sdt>
      <w:r w:rsidR="00CC238B" w:rsidRPr="00B52B73">
        <w:rPr>
          <w:rFonts w:cstheme="minorHAnsi"/>
          <w:sz w:val="20"/>
        </w:rPr>
        <w:t xml:space="preserve"> Others</w:t>
      </w:r>
    </w:p>
    <w:p w14:paraId="0E620CF0" w14:textId="6D3669E8" w:rsidR="00CC238B" w:rsidRPr="00B52B73" w:rsidRDefault="00CC238B" w:rsidP="00585D47">
      <w:pPr>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2009670932"/>
          <w:placeholder>
            <w:docPart w:val="564DDCC9EEBB4D8F86A8F4A84206FD81"/>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249F9BA9" w14:textId="77777777" w:rsidR="002457A3" w:rsidRPr="00B52B73" w:rsidRDefault="002457A3" w:rsidP="00585D47">
      <w:pPr>
        <w:spacing w:after="0" w:line="288" w:lineRule="auto"/>
        <w:ind w:left="1276" w:hanging="142"/>
        <w:jc w:val="both"/>
        <w:rPr>
          <w:rFonts w:cstheme="minorHAnsi"/>
          <w:sz w:val="20"/>
        </w:rPr>
      </w:pPr>
    </w:p>
    <w:p w14:paraId="3EC6F0E1" w14:textId="33ED25BF" w:rsidR="00100337" w:rsidRPr="00B52B73" w:rsidRDefault="00000000" w:rsidP="00585D47">
      <w:pPr>
        <w:spacing w:after="0" w:line="288" w:lineRule="auto"/>
        <w:ind w:left="414" w:firstLine="720"/>
        <w:jc w:val="both"/>
        <w:rPr>
          <w:rFonts w:cstheme="minorHAnsi"/>
          <w:sz w:val="20"/>
        </w:rPr>
      </w:pPr>
      <w:sdt>
        <w:sdtPr>
          <w:rPr>
            <w:rFonts w:cstheme="minorHAnsi"/>
            <w:sz w:val="20"/>
          </w:rPr>
          <w:id w:val="1353001617"/>
          <w14:checkbox>
            <w14:checked w14:val="0"/>
            <w14:checkedState w14:val="2612" w14:font="MS Gothic"/>
            <w14:uncheckedState w14:val="2610" w14:font="MS Gothic"/>
          </w14:checkbox>
        </w:sdtPr>
        <w:sdtContent>
          <w:r w:rsidR="002457A3" w:rsidRPr="00EF6903">
            <w:rPr>
              <w:rFonts w:ascii="Segoe UI Symbol" w:eastAsia="MS Gothic" w:hAnsi="Segoe UI Symbol" w:cs="Segoe UI Symbol"/>
              <w:sz w:val="20"/>
            </w:rPr>
            <w:t>☐</w:t>
          </w:r>
        </w:sdtContent>
      </w:sdt>
      <w:r w:rsidR="002457A3" w:rsidRPr="00B52B73">
        <w:rPr>
          <w:rFonts w:cstheme="minorHAnsi"/>
          <w:sz w:val="20"/>
        </w:rPr>
        <w:t xml:space="preserve"> </w:t>
      </w:r>
      <w:r w:rsidR="00764BF1" w:rsidRPr="00B52B73">
        <w:rPr>
          <w:rFonts w:cstheme="minorHAnsi"/>
          <w:sz w:val="20"/>
        </w:rPr>
        <w:t>Expert investors.</w:t>
      </w:r>
      <w:r w:rsidR="00473E60" w:rsidRPr="00B52B73">
        <w:rPr>
          <w:rFonts w:cstheme="minorHAnsi"/>
          <w:sz w:val="20"/>
        </w:rPr>
        <w:t xml:space="preserve"> D</w:t>
      </w:r>
      <w:r w:rsidR="00100337" w:rsidRPr="00B52B73">
        <w:rPr>
          <w:rFonts w:cstheme="minorHAnsi"/>
          <w:sz w:val="20"/>
        </w:rPr>
        <w:t xml:space="preserve">escribe: </w:t>
      </w:r>
      <w:sdt>
        <w:sdtPr>
          <w:rPr>
            <w:rFonts w:cstheme="minorHAnsi"/>
            <w:sz w:val="20"/>
          </w:rPr>
          <w:id w:val="-1800064582"/>
          <w:placeholder>
            <w:docPart w:val="5EC1BD331FF643A58C3957FB15AB2635"/>
          </w:placeholder>
          <w:showingPlcHdr/>
        </w:sdtPr>
        <w:sdtContent>
          <w:r w:rsidR="00100337" w:rsidRPr="00B52B73">
            <w:rPr>
              <w:rStyle w:val="PlaceholderText"/>
              <w:rFonts w:cstheme="minorHAnsi"/>
              <w:sz w:val="20"/>
              <w:szCs w:val="20"/>
              <w:shd w:val="clear" w:color="auto" w:fill="DEEAF6" w:themeFill="accent1" w:themeFillTint="33"/>
            </w:rPr>
            <w:t>Click or tap here to enter text.</w:t>
          </w:r>
        </w:sdtContent>
      </w:sdt>
    </w:p>
    <w:p w14:paraId="2057FEA2" w14:textId="77777777" w:rsidR="000F5E8E" w:rsidRPr="00B52B73" w:rsidRDefault="00000000" w:rsidP="000F5E8E">
      <w:pPr>
        <w:spacing w:after="0" w:line="288" w:lineRule="auto"/>
        <w:ind w:left="1434"/>
        <w:jc w:val="both"/>
        <w:rPr>
          <w:rFonts w:cstheme="minorHAnsi"/>
          <w:sz w:val="20"/>
        </w:rPr>
      </w:pPr>
      <w:sdt>
        <w:sdtPr>
          <w:rPr>
            <w:rFonts w:cstheme="minorHAnsi"/>
            <w:sz w:val="20"/>
          </w:rPr>
          <w:id w:val="505641363"/>
          <w14:checkbox>
            <w14:checked w14:val="0"/>
            <w14:checkedState w14:val="2612" w14:font="MS Gothic"/>
            <w14:uncheckedState w14:val="2610" w14:font="MS Gothic"/>
          </w14:checkbox>
        </w:sdtPr>
        <w:sdtContent>
          <w:r w:rsidR="000F5E8E" w:rsidRPr="00B52B73">
            <w:rPr>
              <w:rFonts w:ascii="Segoe UI Symbol" w:eastAsia="MS Gothic" w:hAnsi="Segoe UI Symbol" w:cs="Segoe UI Symbol" w:hint="eastAsia"/>
              <w:sz w:val="20"/>
            </w:rPr>
            <w:t>☐</w:t>
          </w:r>
        </w:sdtContent>
      </w:sdt>
      <w:r w:rsidR="000F5E8E" w:rsidRPr="00B52B73">
        <w:rPr>
          <w:rFonts w:cstheme="minorHAnsi"/>
          <w:sz w:val="20"/>
        </w:rPr>
        <w:t xml:space="preserve"> Corporates that are public companies; listed on approved exchanges; or subsidiaries of corporations listed on approved exchanges.</w:t>
      </w:r>
    </w:p>
    <w:p w14:paraId="6AD04A97" w14:textId="490E1734" w:rsidR="000F5E8E" w:rsidRPr="00B52B73" w:rsidRDefault="00000000" w:rsidP="000F5E8E">
      <w:pPr>
        <w:spacing w:after="0" w:line="288" w:lineRule="auto"/>
        <w:ind w:left="1434"/>
        <w:jc w:val="both"/>
        <w:rPr>
          <w:rFonts w:cstheme="minorHAnsi"/>
          <w:sz w:val="20"/>
        </w:rPr>
      </w:pPr>
      <w:sdt>
        <w:sdtPr>
          <w:rPr>
            <w:rFonts w:cstheme="minorHAnsi"/>
            <w:sz w:val="20"/>
          </w:rPr>
          <w:id w:val="1167528780"/>
          <w14:checkbox>
            <w14:checked w14:val="0"/>
            <w14:checkedState w14:val="2612" w14:font="MS Gothic"/>
            <w14:uncheckedState w14:val="2610" w14:font="MS Gothic"/>
          </w14:checkbox>
        </w:sdtPr>
        <w:sdtContent>
          <w:r w:rsidR="000F5E8E" w:rsidRPr="00B52B73">
            <w:rPr>
              <w:rFonts w:ascii="Segoe UI Symbol" w:eastAsia="MS Gothic" w:hAnsi="Segoe UI Symbol" w:cs="Segoe UI Symbol" w:hint="eastAsia"/>
              <w:sz w:val="20"/>
            </w:rPr>
            <w:t>☐</w:t>
          </w:r>
        </w:sdtContent>
      </w:sdt>
      <w:r w:rsidR="008327F7" w:rsidRPr="00B52B73">
        <w:rPr>
          <w:rFonts w:cstheme="minorHAnsi"/>
          <w:sz w:val="20"/>
        </w:rPr>
        <w:t xml:space="preserve"> </w:t>
      </w:r>
      <w:r w:rsidR="000F5E8E" w:rsidRPr="00B52B73">
        <w:rPr>
          <w:rFonts w:cstheme="minorHAnsi"/>
          <w:sz w:val="20"/>
        </w:rPr>
        <w:t xml:space="preserve">Corporates that are </w:t>
      </w:r>
      <w:r w:rsidR="000F5E8E" w:rsidRPr="00B52B73">
        <w:rPr>
          <w:rFonts w:cstheme="minorHAnsi"/>
          <w:sz w:val="20"/>
          <w:u w:val="single"/>
        </w:rPr>
        <w:t>not</w:t>
      </w:r>
      <w:r w:rsidR="000F5E8E" w:rsidRPr="00B52B73">
        <w:rPr>
          <w:rFonts w:cstheme="minorHAnsi"/>
          <w:sz w:val="20"/>
        </w:rPr>
        <w:t xml:space="preserve"> public companies; listed on approved exchanges; or subsidiaries of corporations listed on approved exchanges.</w:t>
      </w:r>
      <w:r w:rsidR="000F5E8E" w:rsidRPr="00B52B73" w:rsidDel="001D123D">
        <w:rPr>
          <w:rFonts w:cstheme="minorHAnsi"/>
          <w:sz w:val="20"/>
          <w:szCs w:val="20"/>
          <w:lang w:val="en-GB"/>
        </w:rPr>
        <w:t xml:space="preserve"> </w:t>
      </w:r>
    </w:p>
    <w:p w14:paraId="53CA7678" w14:textId="77777777" w:rsidR="000F5E8E" w:rsidRPr="00EF6903" w:rsidRDefault="000F5E8E" w:rsidP="000F5E8E">
      <w:pPr>
        <w:spacing w:after="0" w:line="288" w:lineRule="auto"/>
        <w:ind w:left="414" w:firstLine="720"/>
        <w:jc w:val="both"/>
        <w:rPr>
          <w:sz w:val="20"/>
        </w:rPr>
      </w:pPr>
      <w:r w:rsidRPr="00EF6903">
        <w:rPr>
          <w:sz w:val="20"/>
        </w:rPr>
        <w:tab/>
      </w:r>
      <w:sdt>
        <w:sdtPr>
          <w:rPr>
            <w:rFonts w:cstheme="minorHAnsi"/>
            <w:sz w:val="20"/>
          </w:rPr>
          <w:id w:val="-1773462776"/>
          <w14:checkbox>
            <w14:checked w14:val="0"/>
            <w14:checkedState w14:val="2612" w14:font="MS Gothic"/>
            <w14:uncheckedState w14:val="2610" w14:font="MS Gothic"/>
          </w14:checkbox>
        </w:sdtPr>
        <w:sdtContent>
          <w:r w:rsidRPr="00EF6903">
            <w:rPr>
              <w:rFonts w:ascii="Segoe UI Symbol" w:hAnsi="Segoe UI Symbol" w:cs="Segoe UI Symbol"/>
              <w:sz w:val="20"/>
            </w:rPr>
            <w:t>☐</w:t>
          </w:r>
        </w:sdtContent>
      </w:sdt>
      <w:r w:rsidRPr="00B52B73">
        <w:rPr>
          <w:rFonts w:cstheme="minorHAnsi"/>
          <w:sz w:val="20"/>
        </w:rPr>
        <w:t xml:space="preserve"> Individuals</w:t>
      </w:r>
    </w:p>
    <w:p w14:paraId="451C8BC5" w14:textId="3AD49128" w:rsidR="00100337" w:rsidRPr="00B52B73" w:rsidRDefault="002E5C4C" w:rsidP="00585D47">
      <w:pPr>
        <w:spacing w:after="0" w:line="288" w:lineRule="auto"/>
        <w:ind w:left="414" w:firstLine="720"/>
        <w:jc w:val="both"/>
        <w:rPr>
          <w:rFonts w:cstheme="minorHAnsi"/>
          <w:sz w:val="20"/>
        </w:rPr>
      </w:pPr>
      <w:r w:rsidRPr="00B52B73">
        <w:rPr>
          <w:rFonts w:cstheme="minorHAnsi"/>
          <w:sz w:val="20"/>
        </w:rPr>
        <w:t xml:space="preserve"> </w:t>
      </w:r>
      <w:r w:rsidR="00100337" w:rsidRPr="00B52B73">
        <w:rPr>
          <w:rFonts w:cstheme="minorHAnsi"/>
          <w:sz w:val="20"/>
        </w:rPr>
        <w:tab/>
      </w:r>
      <w:sdt>
        <w:sdtPr>
          <w:rPr>
            <w:rFonts w:cstheme="minorHAnsi"/>
            <w:sz w:val="20"/>
          </w:rPr>
          <w:id w:val="496536321"/>
          <w14:checkbox>
            <w14:checked w14:val="0"/>
            <w14:checkedState w14:val="2612" w14:font="MS Gothic"/>
            <w14:uncheckedState w14:val="2610" w14:font="MS Gothic"/>
          </w14:checkbox>
        </w:sdtPr>
        <w:sdtContent>
          <w:r w:rsidR="000F5E8E" w:rsidRPr="00B52B73">
            <w:rPr>
              <w:rFonts w:ascii="Segoe UI Symbol" w:eastAsia="MS Gothic" w:hAnsi="Segoe UI Symbol" w:cs="Segoe UI Symbol" w:hint="eastAsia"/>
              <w:sz w:val="20"/>
            </w:rPr>
            <w:t>☐</w:t>
          </w:r>
        </w:sdtContent>
      </w:sdt>
      <w:r w:rsidR="00100337" w:rsidRPr="00B52B73">
        <w:rPr>
          <w:rFonts w:cstheme="minorHAnsi"/>
          <w:sz w:val="20"/>
        </w:rPr>
        <w:t xml:space="preserve"> Singapore</w:t>
      </w:r>
    </w:p>
    <w:p w14:paraId="732ACC4F" w14:textId="39D9C8F7" w:rsidR="00100337" w:rsidRPr="00B52B73" w:rsidRDefault="00100337" w:rsidP="00585D47">
      <w:pPr>
        <w:spacing w:after="0" w:line="288" w:lineRule="auto"/>
        <w:ind w:left="414" w:firstLine="720"/>
        <w:jc w:val="both"/>
        <w:rPr>
          <w:rFonts w:cstheme="minorHAnsi"/>
          <w:sz w:val="20"/>
        </w:rPr>
      </w:pPr>
      <w:r w:rsidRPr="00B52B73">
        <w:rPr>
          <w:rFonts w:cstheme="minorHAnsi"/>
          <w:sz w:val="20"/>
        </w:rPr>
        <w:tab/>
      </w:r>
      <w:sdt>
        <w:sdtPr>
          <w:rPr>
            <w:rFonts w:cstheme="minorHAnsi"/>
            <w:sz w:val="20"/>
          </w:rPr>
          <w:id w:val="-46841885"/>
          <w14:checkbox>
            <w14:checked w14:val="0"/>
            <w14:checkedState w14:val="2612" w14:font="MS Gothic"/>
            <w14:uncheckedState w14:val="2610" w14:font="MS Gothic"/>
          </w14:checkbox>
        </w:sdtPr>
        <w:sdtContent>
          <w:r w:rsidRPr="00EF6903">
            <w:rPr>
              <w:rFonts w:ascii="Segoe UI Symbol" w:eastAsia="MS Gothic" w:hAnsi="Segoe UI Symbol" w:cs="Segoe UI Symbol"/>
              <w:sz w:val="20"/>
            </w:rPr>
            <w:t>☐</w:t>
          </w:r>
        </w:sdtContent>
      </w:sdt>
      <w:r w:rsidRPr="00B52B73">
        <w:rPr>
          <w:rFonts w:cstheme="minorHAnsi"/>
          <w:sz w:val="20"/>
        </w:rPr>
        <w:t xml:space="preserve"> Overseas</w:t>
      </w:r>
    </w:p>
    <w:p w14:paraId="4BECDCA6" w14:textId="21D8A8CE" w:rsidR="00100337" w:rsidRPr="00B52B73" w:rsidRDefault="00000000" w:rsidP="00585D47">
      <w:pPr>
        <w:pStyle w:val="BodyText2"/>
        <w:spacing w:after="0" w:line="288" w:lineRule="auto"/>
        <w:ind w:left="709" w:firstLine="993"/>
        <w:rPr>
          <w:rFonts w:asciiTheme="minorHAnsi" w:hAnsiTheme="minorHAnsi" w:cstheme="minorHAnsi"/>
          <w:sz w:val="20"/>
          <w:szCs w:val="20"/>
          <w:lang w:val="en-GB"/>
        </w:rPr>
      </w:pPr>
      <w:sdt>
        <w:sdtPr>
          <w:rPr>
            <w:rFonts w:asciiTheme="minorHAnsi" w:hAnsiTheme="minorHAnsi" w:cstheme="minorHAnsi"/>
            <w:sz w:val="20"/>
          </w:rPr>
          <w:id w:val="1261647582"/>
          <w14:checkbox>
            <w14:checked w14:val="0"/>
            <w14:checkedState w14:val="2612" w14:font="MS Gothic"/>
            <w14:uncheckedState w14:val="2610" w14:font="MS Gothic"/>
          </w14:checkbox>
        </w:sdtPr>
        <w:sdtContent>
          <w:r w:rsidR="00100337" w:rsidRPr="00EF6903">
            <w:rPr>
              <w:rFonts w:ascii="Segoe UI Symbol" w:eastAsia="MS Gothic" w:hAnsi="Segoe UI Symbol" w:cs="Segoe UI Symbol"/>
              <w:sz w:val="20"/>
            </w:rPr>
            <w:t>☐</w:t>
          </w:r>
        </w:sdtContent>
      </w:sdt>
      <w:r w:rsidR="00100337" w:rsidRPr="00B52B73">
        <w:rPr>
          <w:rFonts w:asciiTheme="minorHAnsi" w:hAnsiTheme="minorHAnsi" w:cstheme="minorHAnsi"/>
          <w:sz w:val="20"/>
        </w:rPr>
        <w:t xml:space="preserve"> Asia-Pacific </w:t>
      </w:r>
    </w:p>
    <w:p w14:paraId="58D9A026" w14:textId="55D8D06D" w:rsidR="00100337" w:rsidRPr="00B52B73" w:rsidRDefault="00100337" w:rsidP="00585D47">
      <w:pPr>
        <w:spacing w:after="0" w:line="288" w:lineRule="auto"/>
        <w:ind w:left="2268" w:hanging="283"/>
        <w:jc w:val="both"/>
        <w:rPr>
          <w:rFonts w:cstheme="minorHAnsi"/>
          <w:sz w:val="20"/>
        </w:rPr>
      </w:pPr>
      <w:r w:rsidRPr="00B52B73">
        <w:rPr>
          <w:rFonts w:cstheme="minorHAnsi"/>
          <w:sz w:val="20"/>
        </w:rPr>
        <w:t xml:space="preserve">Specify the countries: </w:t>
      </w:r>
      <w:sdt>
        <w:sdtPr>
          <w:rPr>
            <w:rFonts w:cstheme="minorHAnsi"/>
            <w:sz w:val="20"/>
          </w:rPr>
          <w:id w:val="629590089"/>
          <w:placeholder>
            <w:docPart w:val="1A4B7DC8E3A14A969A6DD2946B09012E"/>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2FE1B576" w14:textId="246279FE" w:rsidR="00100337" w:rsidRPr="00B52B73" w:rsidRDefault="00000000" w:rsidP="00585D47">
      <w:pPr>
        <w:spacing w:after="0" w:line="288" w:lineRule="auto"/>
        <w:ind w:left="1418" w:firstLine="283"/>
        <w:jc w:val="both"/>
        <w:rPr>
          <w:rFonts w:cstheme="minorHAnsi"/>
          <w:sz w:val="20"/>
        </w:rPr>
      </w:pPr>
      <w:sdt>
        <w:sdtPr>
          <w:rPr>
            <w:rFonts w:cstheme="minorHAnsi"/>
            <w:sz w:val="20"/>
          </w:rPr>
          <w:id w:val="238839002"/>
          <w14:checkbox>
            <w14:checked w14:val="0"/>
            <w14:checkedState w14:val="2612" w14:font="MS Gothic"/>
            <w14:uncheckedState w14:val="2610" w14:font="MS Gothic"/>
          </w14:checkbox>
        </w:sdtPr>
        <w:sdtContent>
          <w:r w:rsidR="00100337" w:rsidRPr="00EF6903">
            <w:rPr>
              <w:rFonts w:ascii="Segoe UI Symbol" w:eastAsia="MS Gothic" w:hAnsi="Segoe UI Symbol" w:cs="Segoe UI Symbol"/>
              <w:sz w:val="20"/>
            </w:rPr>
            <w:t>☐</w:t>
          </w:r>
        </w:sdtContent>
      </w:sdt>
      <w:r w:rsidR="00100337" w:rsidRPr="00B52B73">
        <w:rPr>
          <w:rFonts w:cstheme="minorHAnsi"/>
          <w:sz w:val="20"/>
        </w:rPr>
        <w:t xml:space="preserve"> Europe</w:t>
      </w:r>
    </w:p>
    <w:p w14:paraId="00FB39AD" w14:textId="79DB5D3A" w:rsidR="00100337" w:rsidRPr="00B52B73" w:rsidRDefault="00100337" w:rsidP="00585D47">
      <w:pPr>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1331403998"/>
          <w:placeholder>
            <w:docPart w:val="D5F0C3C58A4246C988FE1888C560C40B"/>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40E0521A" w14:textId="27E1EB95" w:rsidR="00100337" w:rsidRPr="00B52B73" w:rsidRDefault="00000000" w:rsidP="00585D47">
      <w:pPr>
        <w:spacing w:after="0" w:line="288" w:lineRule="auto"/>
        <w:ind w:left="1418" w:firstLine="283"/>
        <w:jc w:val="both"/>
        <w:rPr>
          <w:rFonts w:cstheme="minorHAnsi"/>
          <w:sz w:val="20"/>
        </w:rPr>
      </w:pPr>
      <w:sdt>
        <w:sdtPr>
          <w:rPr>
            <w:rFonts w:eastAsia="MS Gothic" w:cstheme="minorHAnsi"/>
            <w:sz w:val="20"/>
          </w:rPr>
          <w:id w:val="1524831428"/>
          <w14:checkbox>
            <w14:checked w14:val="0"/>
            <w14:checkedState w14:val="2612" w14:font="MS Gothic"/>
            <w14:uncheckedState w14:val="2610" w14:font="MS Gothic"/>
          </w14:checkbox>
        </w:sdtPr>
        <w:sdtContent>
          <w:r w:rsidR="00100337" w:rsidRPr="00EF6903">
            <w:rPr>
              <w:rFonts w:ascii="Segoe UI Symbol" w:eastAsia="MS Gothic" w:hAnsi="Segoe UI Symbol" w:cs="Segoe UI Symbol"/>
              <w:sz w:val="20"/>
            </w:rPr>
            <w:t>☐</w:t>
          </w:r>
        </w:sdtContent>
      </w:sdt>
      <w:r w:rsidR="00100337" w:rsidRPr="00B52B73">
        <w:rPr>
          <w:rFonts w:cstheme="minorHAnsi"/>
          <w:sz w:val="20"/>
        </w:rPr>
        <w:t xml:space="preserve"> Americas</w:t>
      </w:r>
    </w:p>
    <w:p w14:paraId="4DC6270D" w14:textId="1F902E83" w:rsidR="00CC238B" w:rsidRPr="00B52B73" w:rsidRDefault="00CC238B" w:rsidP="00585D47">
      <w:pPr>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370844433"/>
          <w:placeholder>
            <w:docPart w:val="A456EE8E22424020900B075722B6CDB9"/>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05DACD23" w14:textId="45962724" w:rsidR="00CC238B" w:rsidRPr="00B52B73" w:rsidRDefault="00000000" w:rsidP="00585D47">
      <w:pPr>
        <w:spacing w:after="0" w:line="288" w:lineRule="auto"/>
        <w:ind w:left="1418" w:firstLine="283"/>
        <w:jc w:val="both"/>
        <w:rPr>
          <w:rFonts w:cstheme="minorHAnsi"/>
          <w:sz w:val="20"/>
        </w:rPr>
      </w:pPr>
      <w:sdt>
        <w:sdtPr>
          <w:rPr>
            <w:rFonts w:eastAsia="MS Gothic" w:cstheme="minorHAnsi"/>
            <w:sz w:val="20"/>
          </w:rPr>
          <w:id w:val="-532649804"/>
          <w14:checkbox>
            <w14:checked w14:val="0"/>
            <w14:checkedState w14:val="2612" w14:font="MS Gothic"/>
            <w14:uncheckedState w14:val="2610" w14:font="MS Gothic"/>
          </w14:checkbox>
        </w:sdtPr>
        <w:sdtContent>
          <w:r w:rsidR="00CC238B" w:rsidRPr="00104267">
            <w:rPr>
              <w:rFonts w:ascii="Segoe UI Symbol" w:eastAsia="MS Gothic" w:hAnsi="Segoe UI Symbol" w:cs="Segoe UI Symbol"/>
              <w:sz w:val="20"/>
            </w:rPr>
            <w:t>☐</w:t>
          </w:r>
        </w:sdtContent>
      </w:sdt>
      <w:r w:rsidR="00CC238B" w:rsidRPr="00B52B73">
        <w:rPr>
          <w:rFonts w:cstheme="minorHAnsi"/>
          <w:sz w:val="20"/>
        </w:rPr>
        <w:t xml:space="preserve"> Others</w:t>
      </w:r>
    </w:p>
    <w:p w14:paraId="35FC6CC4" w14:textId="5548A2F4" w:rsidR="00CC238B" w:rsidRPr="00B52B73" w:rsidRDefault="00CC238B" w:rsidP="00585D47">
      <w:pPr>
        <w:spacing w:after="0" w:line="288" w:lineRule="auto"/>
        <w:ind w:left="1418" w:firstLine="567"/>
        <w:jc w:val="both"/>
        <w:rPr>
          <w:rFonts w:cstheme="minorHAnsi"/>
          <w:sz w:val="20"/>
        </w:rPr>
      </w:pPr>
      <w:r w:rsidRPr="00B52B73">
        <w:rPr>
          <w:rFonts w:cstheme="minorHAnsi"/>
          <w:sz w:val="20"/>
        </w:rPr>
        <w:t xml:space="preserve">Specify the countries: </w:t>
      </w:r>
      <w:sdt>
        <w:sdtPr>
          <w:rPr>
            <w:rFonts w:cstheme="minorHAnsi"/>
            <w:sz w:val="20"/>
          </w:rPr>
          <w:id w:val="514590385"/>
          <w:placeholder>
            <w:docPart w:val="42D435D712AB428383137F07B81A065F"/>
          </w:placeholder>
          <w:showingPlcHdr/>
        </w:sdtPr>
        <w:sdtContent>
          <w:r w:rsidRPr="00B52B73">
            <w:rPr>
              <w:rStyle w:val="PlaceholderText"/>
              <w:rFonts w:cstheme="minorHAnsi"/>
              <w:sz w:val="20"/>
              <w:szCs w:val="20"/>
              <w:shd w:val="clear" w:color="auto" w:fill="DEEAF6" w:themeFill="accent1" w:themeFillTint="33"/>
            </w:rPr>
            <w:t>Click or tap here to enter text.</w:t>
          </w:r>
        </w:sdtContent>
      </w:sdt>
    </w:p>
    <w:p w14:paraId="13232E7B" w14:textId="77777777" w:rsidR="002E5C4C" w:rsidRPr="00B52B73" w:rsidRDefault="002E5C4C" w:rsidP="00585D47">
      <w:pPr>
        <w:spacing w:after="0" w:line="288" w:lineRule="auto"/>
        <w:ind w:left="795"/>
        <w:jc w:val="both"/>
        <w:rPr>
          <w:rFonts w:cstheme="minorHAnsi"/>
          <w:sz w:val="20"/>
        </w:rPr>
      </w:pPr>
    </w:p>
    <w:p w14:paraId="587D6993" w14:textId="56F5A955" w:rsidR="001A3E1B" w:rsidRPr="00D70A54" w:rsidRDefault="00950C19" w:rsidP="00D70A54">
      <w:pPr>
        <w:pStyle w:val="ListParagraph"/>
        <w:shd w:val="clear" w:color="auto" w:fill="44546A" w:themeFill="text2"/>
        <w:spacing w:after="0" w:line="288" w:lineRule="auto"/>
        <w:ind w:left="0"/>
        <w:jc w:val="both"/>
      </w:pPr>
      <w:r w:rsidRPr="00B52B73">
        <w:rPr>
          <w:rFonts w:cstheme="minorHAnsi"/>
          <w:color w:val="FFFFFF" w:themeColor="background1"/>
          <w:sz w:val="20"/>
          <w:lang w:val="en-US"/>
        </w:rPr>
        <w:t xml:space="preserve">SECTION </w:t>
      </w:r>
      <w:r w:rsidR="00A849CE">
        <w:rPr>
          <w:rFonts w:cstheme="minorHAnsi"/>
          <w:color w:val="FFFFFF" w:themeColor="background1"/>
          <w:sz w:val="20"/>
          <w:lang w:val="en-US"/>
        </w:rPr>
        <w:t>III</w:t>
      </w:r>
      <w:r w:rsidRPr="00B52B73">
        <w:rPr>
          <w:rFonts w:cstheme="minorHAnsi"/>
          <w:color w:val="FFFFFF" w:themeColor="background1"/>
          <w:sz w:val="20"/>
          <w:lang w:val="en-US"/>
        </w:rPr>
        <w:t xml:space="preserve">: </w:t>
      </w:r>
      <w:r w:rsidR="006E0496" w:rsidRPr="00B52B73">
        <w:rPr>
          <w:rFonts w:cstheme="minorHAnsi"/>
          <w:color w:val="FFFFFF" w:themeColor="background1"/>
          <w:sz w:val="20"/>
          <w:lang w:val="en-US"/>
        </w:rPr>
        <w:t>PARTICULARS OF</w:t>
      </w:r>
      <w:r w:rsidR="00FC7A9E" w:rsidRPr="00B52B73">
        <w:rPr>
          <w:rFonts w:cstheme="minorHAnsi"/>
          <w:color w:val="FFFFFF" w:themeColor="background1"/>
          <w:sz w:val="20"/>
          <w:lang w:val="en-US"/>
        </w:rPr>
        <w:t xml:space="preserve"> </w:t>
      </w:r>
      <w:r w:rsidR="000D53FA" w:rsidRPr="00B52B73">
        <w:rPr>
          <w:rFonts w:cstheme="minorHAnsi"/>
          <w:color w:val="FFFFFF" w:themeColor="background1"/>
          <w:sz w:val="20"/>
          <w:lang w:val="en-US"/>
        </w:rPr>
        <w:t>CONTROLLERS</w:t>
      </w:r>
    </w:p>
    <w:p w14:paraId="3C274588" w14:textId="77777777" w:rsidR="00611AC9" w:rsidRPr="00D70A54" w:rsidRDefault="00611AC9" w:rsidP="00D70A54">
      <w:pPr>
        <w:spacing w:after="0" w:line="288" w:lineRule="auto"/>
        <w:jc w:val="both"/>
        <w:rPr>
          <w:rFonts w:ascii="Arial" w:hAnsi="Arial" w:cs="Arial"/>
          <w:sz w:val="20"/>
        </w:rPr>
      </w:pPr>
    </w:p>
    <w:p w14:paraId="5DF66F69" w14:textId="590C0A62" w:rsidR="00AE57CA" w:rsidRPr="00B52B73" w:rsidRDefault="00AE57CA" w:rsidP="006A0F1B">
      <w:pPr>
        <w:pStyle w:val="ListParagraph"/>
        <w:numPr>
          <w:ilvl w:val="1"/>
          <w:numId w:val="9"/>
        </w:numPr>
        <w:spacing w:line="288" w:lineRule="auto"/>
        <w:ind w:left="567" w:hanging="567"/>
        <w:jc w:val="both"/>
        <w:rPr>
          <w:rFonts w:cstheme="minorHAnsi"/>
          <w:sz w:val="20"/>
          <w:szCs w:val="20"/>
          <w:lang w:val="en-US"/>
        </w:rPr>
      </w:pPr>
      <w:r w:rsidRPr="00B52B73">
        <w:rPr>
          <w:rFonts w:cstheme="minorHAnsi"/>
          <w:sz w:val="20"/>
          <w:szCs w:val="20"/>
          <w:lang w:val="en-US"/>
        </w:rPr>
        <w:t xml:space="preserve">Provide information on the exempt person’s </w:t>
      </w:r>
      <w:r w:rsidR="000D53FA" w:rsidRPr="00B52B73">
        <w:rPr>
          <w:rFonts w:cstheme="minorHAnsi"/>
          <w:sz w:val="20"/>
          <w:szCs w:val="20"/>
          <w:lang w:val="en-US"/>
        </w:rPr>
        <w:t>controllers</w:t>
      </w:r>
      <w:r w:rsidRPr="00B52B73">
        <w:rPr>
          <w:rFonts w:cstheme="minorHAnsi"/>
          <w:sz w:val="20"/>
          <w:szCs w:val="20"/>
          <w:lang w:val="en-US"/>
        </w:rPr>
        <w:t xml:space="preserve"> </w:t>
      </w:r>
    </w:p>
    <w:tbl>
      <w:tblPr>
        <w:tblStyle w:val="TableGrid"/>
        <w:tblW w:w="9923" w:type="dxa"/>
        <w:tblInd w:w="562" w:type="dxa"/>
        <w:tblLayout w:type="fixed"/>
        <w:tblLook w:val="04A0" w:firstRow="1" w:lastRow="0" w:firstColumn="1" w:lastColumn="0" w:noHBand="0" w:noVBand="1"/>
      </w:tblPr>
      <w:tblGrid>
        <w:gridCol w:w="3261"/>
        <w:gridCol w:w="1559"/>
        <w:gridCol w:w="2551"/>
        <w:gridCol w:w="2552"/>
      </w:tblGrid>
      <w:tr w:rsidR="00AE57CA" w:rsidRPr="00104267" w14:paraId="41483332" w14:textId="77777777" w:rsidTr="00585D47">
        <w:tc>
          <w:tcPr>
            <w:tcW w:w="3261" w:type="dxa"/>
            <w:shd w:val="clear" w:color="auto" w:fill="F2F2F2" w:themeFill="background1" w:themeFillShade="F2"/>
          </w:tcPr>
          <w:p w14:paraId="521D0801" w14:textId="44130817" w:rsidR="00AE57CA" w:rsidRPr="00401B3A" w:rsidRDefault="00AE57CA" w:rsidP="00585D47">
            <w:pPr>
              <w:pStyle w:val="ListParagraph"/>
              <w:spacing w:line="360" w:lineRule="auto"/>
              <w:ind w:left="0"/>
              <w:jc w:val="both"/>
              <w:rPr>
                <w:rFonts w:cstheme="minorHAnsi"/>
                <w:b/>
                <w:sz w:val="18"/>
                <w:szCs w:val="18"/>
                <w:lang w:val="en-US"/>
              </w:rPr>
            </w:pPr>
            <w:r w:rsidRPr="00401B3A">
              <w:rPr>
                <w:rFonts w:cstheme="minorHAnsi"/>
                <w:b/>
                <w:sz w:val="18"/>
                <w:szCs w:val="18"/>
                <w:lang w:val="en-US"/>
              </w:rPr>
              <w:t xml:space="preserve">Name of </w:t>
            </w:r>
            <w:r w:rsidR="00A25466" w:rsidRPr="00401B3A">
              <w:rPr>
                <w:rFonts w:cstheme="minorHAnsi"/>
                <w:b/>
                <w:sz w:val="18"/>
                <w:szCs w:val="18"/>
                <w:lang w:val="en-US"/>
              </w:rPr>
              <w:t xml:space="preserve">controller </w:t>
            </w:r>
            <w:r w:rsidRPr="00401B3A">
              <w:rPr>
                <w:rFonts w:cstheme="minorHAnsi"/>
                <w:b/>
                <w:sz w:val="18"/>
                <w:szCs w:val="18"/>
                <w:lang w:val="en-US"/>
              </w:rPr>
              <w:t>(corporate/ natural person)</w:t>
            </w:r>
          </w:p>
        </w:tc>
        <w:tc>
          <w:tcPr>
            <w:tcW w:w="1559" w:type="dxa"/>
            <w:shd w:val="clear" w:color="auto" w:fill="F2F2F2" w:themeFill="background1" w:themeFillShade="F2"/>
          </w:tcPr>
          <w:p w14:paraId="3EC8E7AE" w14:textId="292A3612" w:rsidR="00AE57CA" w:rsidRPr="00401B3A" w:rsidRDefault="00AE57CA" w:rsidP="00585D47">
            <w:pPr>
              <w:pStyle w:val="ListParagraph"/>
              <w:spacing w:line="360" w:lineRule="auto"/>
              <w:ind w:left="0"/>
              <w:jc w:val="both"/>
              <w:rPr>
                <w:rFonts w:cstheme="minorHAnsi"/>
                <w:b/>
                <w:sz w:val="18"/>
                <w:szCs w:val="18"/>
                <w:lang w:val="en-US"/>
              </w:rPr>
            </w:pPr>
            <w:r w:rsidRPr="00401B3A">
              <w:rPr>
                <w:rFonts w:cstheme="minorHAnsi"/>
                <w:b/>
                <w:sz w:val="18"/>
                <w:szCs w:val="18"/>
                <w:lang w:val="en-US"/>
              </w:rPr>
              <w:t xml:space="preserve">% of </w:t>
            </w:r>
            <w:r w:rsidR="00A25466" w:rsidRPr="00401B3A">
              <w:rPr>
                <w:rFonts w:cstheme="minorHAnsi"/>
                <w:b/>
                <w:sz w:val="18"/>
                <w:szCs w:val="18"/>
                <w:lang w:val="en-US"/>
              </w:rPr>
              <w:t>control</w:t>
            </w:r>
          </w:p>
        </w:tc>
        <w:tc>
          <w:tcPr>
            <w:tcW w:w="2551" w:type="dxa"/>
            <w:shd w:val="clear" w:color="auto" w:fill="F2F2F2" w:themeFill="background1" w:themeFillShade="F2"/>
          </w:tcPr>
          <w:p w14:paraId="3C6CC578" w14:textId="5369109A" w:rsidR="00AE57CA" w:rsidRPr="00401B3A" w:rsidRDefault="00AE57CA" w:rsidP="00585D47">
            <w:pPr>
              <w:pStyle w:val="ListParagraph"/>
              <w:spacing w:line="360" w:lineRule="auto"/>
              <w:ind w:left="0"/>
              <w:jc w:val="both"/>
              <w:rPr>
                <w:rFonts w:cstheme="minorHAnsi"/>
                <w:b/>
                <w:sz w:val="18"/>
                <w:szCs w:val="18"/>
                <w:lang w:val="en-US"/>
              </w:rPr>
            </w:pPr>
            <w:r w:rsidRPr="00401B3A">
              <w:rPr>
                <w:rFonts w:cstheme="minorHAnsi"/>
                <w:b/>
                <w:sz w:val="18"/>
                <w:szCs w:val="18"/>
                <w:lang w:val="en-US"/>
              </w:rPr>
              <w:t xml:space="preserve">Immediate, intermediate or ultimate </w:t>
            </w:r>
            <w:r w:rsidR="00A25466" w:rsidRPr="00401B3A">
              <w:rPr>
                <w:rFonts w:cstheme="minorHAnsi"/>
                <w:b/>
                <w:sz w:val="18"/>
                <w:szCs w:val="18"/>
                <w:lang w:val="en-US"/>
              </w:rPr>
              <w:t>controller</w:t>
            </w:r>
          </w:p>
        </w:tc>
        <w:tc>
          <w:tcPr>
            <w:tcW w:w="2552" w:type="dxa"/>
            <w:shd w:val="clear" w:color="auto" w:fill="F2F2F2" w:themeFill="background1" w:themeFillShade="F2"/>
          </w:tcPr>
          <w:p w14:paraId="33E05C78" w14:textId="00AEC967" w:rsidR="00AE57CA" w:rsidRPr="00401B3A" w:rsidRDefault="00AE57CA" w:rsidP="00585D47">
            <w:pPr>
              <w:pStyle w:val="ListParagraph"/>
              <w:spacing w:line="360" w:lineRule="auto"/>
              <w:ind w:left="0"/>
              <w:jc w:val="both"/>
              <w:rPr>
                <w:rFonts w:cstheme="minorHAnsi"/>
                <w:b/>
                <w:sz w:val="18"/>
                <w:szCs w:val="18"/>
                <w:lang w:val="en-US"/>
              </w:rPr>
            </w:pPr>
            <w:r w:rsidRPr="00401B3A">
              <w:rPr>
                <w:rFonts w:cstheme="minorHAnsi"/>
                <w:b/>
                <w:sz w:val="18"/>
                <w:szCs w:val="18"/>
                <w:lang w:val="en-US"/>
              </w:rPr>
              <w:t xml:space="preserve">Effective </w:t>
            </w:r>
            <w:proofErr w:type="gramStart"/>
            <w:r w:rsidRPr="00401B3A">
              <w:rPr>
                <w:rFonts w:cstheme="minorHAnsi"/>
                <w:b/>
                <w:sz w:val="18"/>
                <w:szCs w:val="18"/>
                <w:lang w:val="en-US"/>
              </w:rPr>
              <w:t>date</w:t>
            </w:r>
            <w:proofErr w:type="gramEnd"/>
            <w:r w:rsidRPr="00401B3A">
              <w:rPr>
                <w:rFonts w:cstheme="minorHAnsi"/>
                <w:b/>
                <w:sz w:val="18"/>
                <w:szCs w:val="18"/>
                <w:lang w:val="en-US"/>
              </w:rPr>
              <w:t xml:space="preserve"> of </w:t>
            </w:r>
            <w:r w:rsidR="00A25466" w:rsidRPr="00401B3A">
              <w:rPr>
                <w:rFonts w:cstheme="minorHAnsi"/>
                <w:b/>
                <w:sz w:val="18"/>
                <w:szCs w:val="18"/>
                <w:lang w:val="en-US"/>
              </w:rPr>
              <w:t>control</w:t>
            </w:r>
          </w:p>
        </w:tc>
      </w:tr>
      <w:sdt>
        <w:sdtPr>
          <w:rPr>
            <w:rFonts w:cstheme="minorHAnsi"/>
            <w:sz w:val="20"/>
            <w:szCs w:val="20"/>
          </w:rPr>
          <w:id w:val="1114632698"/>
          <w15:repeatingSection/>
        </w:sdtPr>
        <w:sdtEndPr>
          <w:rPr>
            <w:lang w:val="en-US"/>
          </w:rPr>
        </w:sdtEndPr>
        <w:sdtContent>
          <w:sdt>
            <w:sdtPr>
              <w:rPr>
                <w:rFonts w:cstheme="minorHAnsi"/>
                <w:sz w:val="20"/>
                <w:szCs w:val="20"/>
              </w:rPr>
              <w:id w:val="452920097"/>
              <w:placeholder>
                <w:docPart w:val="DefaultPlaceholder_-1854013435"/>
              </w:placeholder>
              <w15:repeatingSectionItem/>
            </w:sdtPr>
            <w:sdtEndPr>
              <w:rPr>
                <w:lang w:val="en-US"/>
              </w:rPr>
            </w:sdtEndPr>
            <w:sdtContent>
              <w:tr w:rsidR="00AE57CA" w:rsidRPr="00104267" w14:paraId="49DA648B" w14:textId="77777777" w:rsidTr="00585D47">
                <w:tc>
                  <w:tcPr>
                    <w:tcW w:w="3261" w:type="dxa"/>
                    <w:shd w:val="clear" w:color="auto" w:fill="DEEAF6" w:themeFill="accent1" w:themeFillTint="33"/>
                  </w:tcPr>
                  <w:p w14:paraId="09E0E992" w14:textId="19CB242F" w:rsidR="00AE57CA" w:rsidRPr="009938A3" w:rsidRDefault="00000000" w:rsidP="00585D47">
                    <w:pPr>
                      <w:pStyle w:val="ListParagraph"/>
                      <w:spacing w:line="360" w:lineRule="auto"/>
                      <w:ind w:left="0"/>
                      <w:jc w:val="both"/>
                      <w:rPr>
                        <w:rFonts w:cstheme="minorHAnsi"/>
                        <w:sz w:val="20"/>
                        <w:szCs w:val="20"/>
                        <w:lang w:val="en-US"/>
                      </w:rPr>
                    </w:pPr>
                    <w:sdt>
                      <w:sdtPr>
                        <w:rPr>
                          <w:rFonts w:cstheme="minorHAnsi"/>
                          <w:sz w:val="20"/>
                          <w:szCs w:val="20"/>
                        </w:rPr>
                        <w:id w:val="-1599009721"/>
                        <w:placeholder>
                          <w:docPart w:val="8099A80F06324096922391BD2B957476"/>
                        </w:placeholder>
                        <w:showingPlcHdr/>
                      </w:sdtPr>
                      <w:sdtContent>
                        <w:r w:rsidR="002A58BA" w:rsidRPr="009938A3">
                          <w:rPr>
                            <w:rStyle w:val="PlaceholderText"/>
                            <w:rFonts w:cstheme="minorHAnsi"/>
                            <w:sz w:val="20"/>
                            <w:szCs w:val="20"/>
                            <w:shd w:val="clear" w:color="auto" w:fill="DEEAF6" w:themeFill="accent1" w:themeFillTint="33"/>
                          </w:rPr>
                          <w:t>Click or tap here to enter text.</w:t>
                        </w:r>
                      </w:sdtContent>
                    </w:sdt>
                  </w:p>
                </w:tc>
                <w:tc>
                  <w:tcPr>
                    <w:tcW w:w="1559" w:type="dxa"/>
                    <w:shd w:val="clear" w:color="auto" w:fill="DEEAF6" w:themeFill="accent1" w:themeFillTint="33"/>
                  </w:tcPr>
                  <w:p w14:paraId="146D48CE" w14:textId="661BF2C9" w:rsidR="00AE57CA" w:rsidRPr="009938A3" w:rsidRDefault="00000000" w:rsidP="00585D47">
                    <w:pPr>
                      <w:pStyle w:val="ListParagraph"/>
                      <w:spacing w:line="360" w:lineRule="auto"/>
                      <w:ind w:left="0"/>
                      <w:jc w:val="both"/>
                      <w:rPr>
                        <w:rFonts w:cstheme="minorHAnsi"/>
                        <w:strike/>
                        <w:sz w:val="20"/>
                        <w:szCs w:val="20"/>
                        <w:lang w:val="en-US"/>
                      </w:rPr>
                    </w:pPr>
                    <w:sdt>
                      <w:sdtPr>
                        <w:rPr>
                          <w:rFonts w:cstheme="minorHAnsi"/>
                          <w:sz w:val="20"/>
                          <w:szCs w:val="20"/>
                        </w:rPr>
                        <w:id w:val="-879161947"/>
                        <w:placeholder>
                          <w:docPart w:val="78E1BC220416409A9C5205BD10D97970"/>
                        </w:placeholder>
                        <w:showingPlcHdr/>
                      </w:sdtPr>
                      <w:sdtContent>
                        <w:r w:rsidR="002A58BA" w:rsidRPr="009938A3">
                          <w:rPr>
                            <w:rStyle w:val="PlaceholderText"/>
                            <w:rFonts w:cstheme="minorHAnsi"/>
                            <w:sz w:val="20"/>
                            <w:szCs w:val="20"/>
                            <w:shd w:val="clear" w:color="auto" w:fill="DEEAF6" w:themeFill="accent1" w:themeFillTint="33"/>
                          </w:rPr>
                          <w:t>Click or tap here to enter text.</w:t>
                        </w:r>
                      </w:sdtContent>
                    </w:sdt>
                  </w:p>
                </w:tc>
                <w:sdt>
                  <w:sdtPr>
                    <w:rPr>
                      <w:rFonts w:cstheme="minorHAnsi"/>
                      <w:sz w:val="20"/>
                      <w:szCs w:val="20"/>
                      <w:lang w:val="en-US"/>
                    </w:rPr>
                    <w:id w:val="-754505898"/>
                    <w:placeholder>
                      <w:docPart w:val="F3360769FDEC4A8C85684563F2222CF2"/>
                    </w:placeholder>
                    <w:showingPlcHdr/>
                    <w:dropDownList>
                      <w:listItem w:value="Choose an item."/>
                      <w:listItem w:displayText="Immediate controller" w:value="Immediate controller"/>
                      <w:listItem w:displayText="Intermediate controller" w:value="Intermediate controller"/>
                      <w:listItem w:displayText="Ultimate controller" w:value="Ultimate controller"/>
                    </w:dropDownList>
                  </w:sdtPr>
                  <w:sdtContent>
                    <w:tc>
                      <w:tcPr>
                        <w:tcW w:w="2551" w:type="dxa"/>
                        <w:shd w:val="clear" w:color="auto" w:fill="DEEAF6" w:themeFill="accent1" w:themeFillTint="33"/>
                      </w:tcPr>
                      <w:p w14:paraId="3F8EB43E" w14:textId="77777777" w:rsidR="00AE57CA" w:rsidRPr="009938A3" w:rsidRDefault="00AE57CA" w:rsidP="00585D47">
                        <w:pPr>
                          <w:pStyle w:val="ListParagraph"/>
                          <w:spacing w:line="360" w:lineRule="auto"/>
                          <w:ind w:left="0"/>
                          <w:jc w:val="both"/>
                          <w:rPr>
                            <w:rFonts w:cstheme="minorHAnsi"/>
                            <w:sz w:val="20"/>
                            <w:szCs w:val="20"/>
                            <w:lang w:val="en-US"/>
                          </w:rPr>
                        </w:pPr>
                        <w:r w:rsidRPr="009938A3">
                          <w:rPr>
                            <w:rStyle w:val="PlaceholderText"/>
                            <w:rFonts w:cstheme="minorHAnsi"/>
                            <w:sz w:val="20"/>
                            <w:szCs w:val="20"/>
                          </w:rPr>
                          <w:t>Choose an item.</w:t>
                        </w:r>
                      </w:p>
                    </w:tc>
                  </w:sdtContent>
                </w:sdt>
                <w:sdt>
                  <w:sdtPr>
                    <w:rPr>
                      <w:rFonts w:cstheme="minorHAnsi"/>
                      <w:sz w:val="20"/>
                      <w:szCs w:val="20"/>
                      <w:lang w:val="en-US"/>
                    </w:rPr>
                    <w:id w:val="1266806959"/>
                    <w:placeholder>
                      <w:docPart w:val="9B4CFE29CACF4A10BA17F119B3792C15"/>
                    </w:placeholder>
                    <w:showingPlcHdr/>
                    <w:date>
                      <w:dateFormat w:val="dd-MM-yy"/>
                      <w:lid w:val="en-SG"/>
                      <w:storeMappedDataAs w:val="dateTime"/>
                      <w:calendar w:val="gregorian"/>
                    </w:date>
                  </w:sdtPr>
                  <w:sdtContent>
                    <w:tc>
                      <w:tcPr>
                        <w:tcW w:w="2552" w:type="dxa"/>
                        <w:shd w:val="clear" w:color="auto" w:fill="DEEAF6" w:themeFill="accent1" w:themeFillTint="33"/>
                      </w:tcPr>
                      <w:p w14:paraId="60A58B35" w14:textId="3130020B" w:rsidR="00AE57CA" w:rsidRPr="009938A3" w:rsidRDefault="006779E9" w:rsidP="00585D47">
                        <w:pPr>
                          <w:pStyle w:val="ListParagraph"/>
                          <w:spacing w:line="360" w:lineRule="auto"/>
                          <w:ind w:left="0"/>
                          <w:jc w:val="both"/>
                          <w:rPr>
                            <w:rFonts w:cstheme="minorHAnsi"/>
                            <w:sz w:val="20"/>
                            <w:szCs w:val="20"/>
                            <w:lang w:val="en-US"/>
                          </w:rPr>
                        </w:pPr>
                        <w:r w:rsidRPr="009938A3">
                          <w:rPr>
                            <w:rStyle w:val="PlaceholderText"/>
                            <w:rFonts w:cstheme="minorHAnsi"/>
                            <w:sz w:val="20"/>
                            <w:szCs w:val="20"/>
                          </w:rPr>
                          <w:t>Click here to enter a date.</w:t>
                        </w:r>
                      </w:p>
                    </w:tc>
                  </w:sdtContent>
                </w:sdt>
              </w:tr>
            </w:sdtContent>
          </w:sdt>
        </w:sdtContent>
      </w:sdt>
    </w:tbl>
    <w:p w14:paraId="5A4FFEBD" w14:textId="5A7AB7F7" w:rsidR="00AE57CA" w:rsidRPr="00104267" w:rsidRDefault="00AE57CA" w:rsidP="00585D47">
      <w:pPr>
        <w:tabs>
          <w:tab w:val="left" w:pos="3570"/>
        </w:tabs>
        <w:spacing w:after="0" w:line="288" w:lineRule="auto"/>
        <w:jc w:val="both"/>
        <w:rPr>
          <w:rFonts w:ascii="Arial" w:hAnsi="Arial" w:cs="Arial"/>
          <w:sz w:val="20"/>
          <w:lang w:val="en-US"/>
        </w:rPr>
      </w:pPr>
    </w:p>
    <w:tbl>
      <w:tblPr>
        <w:tblStyle w:val="TableGrid"/>
        <w:tblW w:w="9923" w:type="dxa"/>
        <w:tblInd w:w="562" w:type="dxa"/>
        <w:tblLook w:val="04A0" w:firstRow="1" w:lastRow="0" w:firstColumn="1" w:lastColumn="0" w:noHBand="0" w:noVBand="1"/>
      </w:tblPr>
      <w:tblGrid>
        <w:gridCol w:w="9923"/>
      </w:tblGrid>
      <w:tr w:rsidR="00AE57CA" w:rsidRPr="00104267" w14:paraId="40F5F2DA" w14:textId="77777777" w:rsidTr="00104267">
        <w:tc>
          <w:tcPr>
            <w:tcW w:w="9923" w:type="dxa"/>
          </w:tcPr>
          <w:p w14:paraId="72236D8B" w14:textId="5059CD75" w:rsidR="00AE57CA" w:rsidRPr="00B52B73" w:rsidRDefault="00C27A92" w:rsidP="00585D47">
            <w:pPr>
              <w:autoSpaceDE w:val="0"/>
              <w:autoSpaceDN w:val="0"/>
              <w:spacing w:before="40" w:after="40" w:line="288" w:lineRule="auto"/>
              <w:jc w:val="both"/>
              <w:rPr>
                <w:rFonts w:cstheme="minorHAnsi"/>
                <w:color w:val="808080" w:themeColor="background1" w:themeShade="80"/>
                <w:sz w:val="18"/>
                <w:szCs w:val="18"/>
              </w:rPr>
            </w:pPr>
            <w:r w:rsidRPr="00401B3A">
              <w:rPr>
                <w:rFonts w:cstheme="minorHAnsi"/>
                <w:b/>
                <w:color w:val="808080" w:themeColor="background1" w:themeShade="80"/>
                <w:sz w:val="18"/>
                <w:szCs w:val="18"/>
              </w:rPr>
              <w:t>Examples of when a person is a controller of the exempt person</w:t>
            </w:r>
            <w:r w:rsidR="00A02C73" w:rsidRPr="00401B3A">
              <w:rPr>
                <w:rStyle w:val="FootnoteReference"/>
                <w:rFonts w:cstheme="minorHAnsi"/>
                <w:b/>
                <w:color w:val="808080" w:themeColor="background1" w:themeShade="80"/>
                <w:sz w:val="18"/>
                <w:szCs w:val="18"/>
              </w:rPr>
              <w:footnoteReference w:id="2"/>
            </w:r>
            <w:r w:rsidR="00AE57CA" w:rsidRPr="00401B3A">
              <w:rPr>
                <w:rFonts w:cstheme="minorHAnsi"/>
                <w:b/>
                <w:color w:val="808080" w:themeColor="background1" w:themeShade="80"/>
                <w:sz w:val="18"/>
                <w:szCs w:val="18"/>
              </w:rPr>
              <w:t>:</w:t>
            </w:r>
          </w:p>
          <w:p w14:paraId="4421255E" w14:textId="77777777" w:rsidR="00C27A92" w:rsidRPr="00A02C73" w:rsidRDefault="00C27A92" w:rsidP="00C27A92">
            <w:pPr>
              <w:pStyle w:val="FormSectionHeader"/>
              <w:numPr>
                <w:ilvl w:val="0"/>
                <w:numId w:val="0"/>
              </w:numPr>
              <w:rPr>
                <w:rFonts w:cstheme="minorHAnsi"/>
                <w:sz w:val="18"/>
                <w:szCs w:val="18"/>
              </w:rPr>
            </w:pPr>
          </w:p>
          <w:p w14:paraId="46A368C8" w14:textId="77777777"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r w:rsidRPr="00A02C73">
              <w:rPr>
                <w:rFonts w:cstheme="minorHAnsi"/>
                <w:color w:val="808080" w:themeColor="background1" w:themeShade="80"/>
                <w:sz w:val="18"/>
                <w:szCs w:val="18"/>
              </w:rPr>
              <w:t>Example 1: ABC Pte Ltd is 20% owned</w:t>
            </w:r>
            <w:r w:rsidRPr="00A02C73">
              <w:rPr>
                <w:rStyle w:val="FootnoteReference"/>
                <w:rFonts w:cstheme="minorHAnsi"/>
                <w:color w:val="808080" w:themeColor="background1" w:themeShade="80"/>
                <w:sz w:val="18"/>
                <w:szCs w:val="18"/>
              </w:rPr>
              <w:footnoteReference w:id="3"/>
            </w:r>
            <w:r w:rsidRPr="00A02C73">
              <w:rPr>
                <w:rFonts w:cstheme="minorHAnsi"/>
                <w:color w:val="808080" w:themeColor="background1" w:themeShade="80"/>
                <w:sz w:val="18"/>
                <w:szCs w:val="18"/>
              </w:rPr>
              <w:t xml:space="preserve"> by V Pte Ltd; V Pte Ltd is 20% owned by W Pte Ltd; W Pte Ltd is 51% owned by X Pte Ltd; X Pte Ltd is 51% owned by Y Pte Ltd; and Y Pte Ltd is 20% owned by Z Pte Ltd.</w:t>
            </w:r>
          </w:p>
          <w:p w14:paraId="05F78E23" w14:textId="77777777" w:rsidR="00C27A92" w:rsidRPr="00A02C73" w:rsidRDefault="00C27A92" w:rsidP="00C27A92">
            <w:pPr>
              <w:rPr>
                <w:rFonts w:cstheme="minorHAnsi"/>
                <w:sz w:val="18"/>
                <w:szCs w:val="18"/>
              </w:rPr>
            </w:pPr>
          </w:p>
          <w:p w14:paraId="05148127" w14:textId="77777777" w:rsidR="00C27A92" w:rsidRPr="00A02C73" w:rsidRDefault="00C27A92" w:rsidP="00C27A92">
            <w:pPr>
              <w:jc w:val="center"/>
              <w:rPr>
                <w:rFonts w:cstheme="minorHAnsi"/>
                <w:sz w:val="18"/>
                <w:szCs w:val="18"/>
              </w:rPr>
            </w:pPr>
            <w:r w:rsidRPr="00A02C73">
              <w:rPr>
                <w:rFonts w:cstheme="minorHAnsi"/>
                <w:noProof/>
              </w:rPr>
              <w:drawing>
                <wp:inline distT="0" distB="0" distL="0" distR="0" wp14:anchorId="55820103" wp14:editId="776DAB93">
                  <wp:extent cx="1233336" cy="3330574"/>
                  <wp:effectExtent l="0" t="0" r="5080" b="3810"/>
                  <wp:docPr id="7835841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3584175" name=""/>
                          <pic:cNvPicPr/>
                        </pic:nvPicPr>
                        <pic:blipFill>
                          <a:blip r:embed="rId15"/>
                          <a:stretch>
                            <a:fillRect/>
                          </a:stretch>
                        </pic:blipFill>
                        <pic:spPr>
                          <a:xfrm>
                            <a:off x="0" y="0"/>
                            <a:ext cx="1240004" cy="3348580"/>
                          </a:xfrm>
                          <a:prstGeom prst="rect">
                            <a:avLst/>
                          </a:prstGeom>
                        </pic:spPr>
                      </pic:pic>
                    </a:graphicData>
                  </a:graphic>
                </wp:inline>
              </w:drawing>
            </w:r>
          </w:p>
          <w:p w14:paraId="7EAB5DA0" w14:textId="77777777" w:rsidR="00C27A92" w:rsidRPr="00A02C73" w:rsidRDefault="00C27A92" w:rsidP="00C27A92">
            <w:pPr>
              <w:rPr>
                <w:rFonts w:cstheme="minorHAnsi"/>
                <w:sz w:val="18"/>
                <w:szCs w:val="18"/>
              </w:rPr>
            </w:pPr>
          </w:p>
          <w:p w14:paraId="0F33C6A1" w14:textId="77777777" w:rsidR="00C27A92" w:rsidRPr="00A02C73" w:rsidRDefault="00C27A92" w:rsidP="00C27A92">
            <w:pPr>
              <w:rPr>
                <w:rFonts w:cstheme="minorHAnsi"/>
                <w:sz w:val="18"/>
                <w:szCs w:val="18"/>
              </w:rPr>
            </w:pPr>
          </w:p>
          <w:p w14:paraId="5057B992" w14:textId="67C92695"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r w:rsidRPr="00A02C73">
              <w:rPr>
                <w:rFonts w:cstheme="minorHAnsi"/>
                <w:color w:val="808080" w:themeColor="background1" w:themeShade="80"/>
                <w:sz w:val="18"/>
                <w:szCs w:val="18"/>
              </w:rPr>
              <w:t xml:space="preserve">In this example, V Pte Ltd, W Pte Ltd, X Pte Ltd and Y Pte Ltd each </w:t>
            </w:r>
            <w:r w:rsidR="001573A2" w:rsidRPr="00A02C73">
              <w:rPr>
                <w:rFonts w:cstheme="minorHAnsi"/>
                <w:color w:val="808080" w:themeColor="background1" w:themeShade="80"/>
                <w:sz w:val="18"/>
                <w:szCs w:val="18"/>
              </w:rPr>
              <w:t>is a controller</w:t>
            </w:r>
            <w:r w:rsidRPr="00A02C73">
              <w:rPr>
                <w:rFonts w:cstheme="minorHAnsi"/>
                <w:color w:val="808080" w:themeColor="background1" w:themeShade="80"/>
                <w:sz w:val="18"/>
                <w:szCs w:val="18"/>
              </w:rPr>
              <w:t xml:space="preserve"> of ABC Pte Ltd, and their % control in ABC Pte Ltd should each be indicated as 20%. Specifically,</w:t>
            </w:r>
          </w:p>
          <w:p w14:paraId="507700E3" w14:textId="77777777"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p>
          <w:p w14:paraId="0069DF0F" w14:textId="165265FB" w:rsidR="00C27A92" w:rsidRPr="00A02C73" w:rsidRDefault="00C27A92" w:rsidP="006A0F1B">
            <w:pPr>
              <w:pStyle w:val="ListParagraph"/>
              <w:numPr>
                <w:ilvl w:val="0"/>
                <w:numId w:val="18"/>
              </w:numPr>
              <w:spacing w:line="288" w:lineRule="auto"/>
              <w:contextualSpacing w:val="0"/>
              <w:jc w:val="both"/>
              <w:rPr>
                <w:rFonts w:cstheme="minorHAnsi"/>
                <w:color w:val="808080" w:themeColor="background1" w:themeShade="80"/>
                <w:sz w:val="18"/>
                <w:szCs w:val="18"/>
              </w:rPr>
            </w:pPr>
            <w:r w:rsidRPr="00A02C73">
              <w:rPr>
                <w:rFonts w:cstheme="minorHAnsi"/>
                <w:color w:val="808080" w:themeColor="background1" w:themeShade="80"/>
                <w:sz w:val="18"/>
                <w:szCs w:val="18"/>
              </w:rPr>
              <w:t xml:space="preserve">V Pte Ltd </w:t>
            </w:r>
            <w:r w:rsidR="00D46173" w:rsidRPr="00A02C73">
              <w:rPr>
                <w:rFonts w:cstheme="minorHAnsi"/>
                <w:color w:val="808080" w:themeColor="background1" w:themeShade="80"/>
                <w:sz w:val="18"/>
                <w:szCs w:val="18"/>
              </w:rPr>
              <w:t>is a controller</w:t>
            </w:r>
            <w:r w:rsidRPr="00A02C73">
              <w:rPr>
                <w:rFonts w:cstheme="minorHAnsi"/>
                <w:color w:val="808080" w:themeColor="background1" w:themeShade="80"/>
                <w:sz w:val="18"/>
                <w:szCs w:val="18"/>
              </w:rPr>
              <w:t xml:space="preserve"> of ABC Pte Ltd as V Pte Ltd holds 20% of the issued share capital of or controls 20% of the voting power in ABC Pte Ltd. </w:t>
            </w:r>
          </w:p>
          <w:p w14:paraId="789EE6B6" w14:textId="77777777"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p>
          <w:p w14:paraId="0305D107" w14:textId="3A3B4264" w:rsidR="00C27A92" w:rsidRPr="00A02C73" w:rsidRDefault="00C27A92" w:rsidP="006A0F1B">
            <w:pPr>
              <w:pStyle w:val="ListParagraph"/>
              <w:numPr>
                <w:ilvl w:val="0"/>
                <w:numId w:val="18"/>
              </w:numPr>
              <w:spacing w:line="288" w:lineRule="auto"/>
              <w:contextualSpacing w:val="0"/>
              <w:jc w:val="both"/>
              <w:rPr>
                <w:rFonts w:cstheme="minorHAnsi"/>
                <w:color w:val="808080" w:themeColor="background1" w:themeShade="80"/>
                <w:sz w:val="18"/>
                <w:szCs w:val="18"/>
              </w:rPr>
            </w:pPr>
            <w:r w:rsidRPr="00A02C73">
              <w:rPr>
                <w:rFonts w:cstheme="minorHAnsi"/>
                <w:color w:val="808080" w:themeColor="background1" w:themeShade="80"/>
                <w:sz w:val="18"/>
                <w:szCs w:val="18"/>
              </w:rPr>
              <w:t xml:space="preserve">W Pte Ltd </w:t>
            </w:r>
            <w:r w:rsidR="00D46173" w:rsidRPr="00A02C73">
              <w:rPr>
                <w:rFonts w:cstheme="minorHAnsi"/>
                <w:color w:val="808080" w:themeColor="background1" w:themeShade="80"/>
                <w:sz w:val="18"/>
                <w:szCs w:val="18"/>
              </w:rPr>
              <w:t xml:space="preserve">is a controller </w:t>
            </w:r>
            <w:r w:rsidRPr="00A02C73">
              <w:rPr>
                <w:rFonts w:cstheme="minorHAnsi"/>
                <w:color w:val="808080" w:themeColor="background1" w:themeShade="80"/>
                <w:sz w:val="18"/>
                <w:szCs w:val="18"/>
              </w:rPr>
              <w:t>of ABC Pte Ltd since (i) V Pte Ltd is a connected person of W Pte Ltd as W Pte Ltd has control of 20% of the voting power in V Pte Ltd; and (ii) W Pte Ltd, together with its connected person V Pte Ltd, holds 20% of the issued share capital of or controls 20% of the voting power in ABC Pte Ltd.</w:t>
            </w:r>
          </w:p>
          <w:p w14:paraId="1130B39E" w14:textId="77777777"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p>
          <w:p w14:paraId="14675F1D" w14:textId="7BCF1B7C" w:rsidR="00C27A92" w:rsidRPr="00A02C73" w:rsidRDefault="00C27A92" w:rsidP="006A0F1B">
            <w:pPr>
              <w:pStyle w:val="ListParagraph"/>
              <w:numPr>
                <w:ilvl w:val="0"/>
                <w:numId w:val="18"/>
              </w:numPr>
              <w:spacing w:line="288" w:lineRule="auto"/>
              <w:contextualSpacing w:val="0"/>
              <w:jc w:val="both"/>
              <w:rPr>
                <w:rFonts w:cstheme="minorHAnsi"/>
                <w:color w:val="808080" w:themeColor="background1" w:themeShade="80"/>
                <w:sz w:val="18"/>
                <w:szCs w:val="18"/>
              </w:rPr>
            </w:pPr>
            <w:r w:rsidRPr="00A02C73">
              <w:rPr>
                <w:rFonts w:cstheme="minorHAnsi"/>
                <w:color w:val="808080" w:themeColor="background1" w:themeShade="80"/>
                <w:sz w:val="18"/>
                <w:szCs w:val="18"/>
              </w:rPr>
              <w:t xml:space="preserve">X Pte Ltd </w:t>
            </w:r>
            <w:r w:rsidR="00D46173" w:rsidRPr="00A02C73">
              <w:rPr>
                <w:rFonts w:cstheme="minorHAnsi"/>
                <w:color w:val="808080" w:themeColor="background1" w:themeShade="80"/>
                <w:sz w:val="18"/>
                <w:szCs w:val="18"/>
              </w:rPr>
              <w:t xml:space="preserve">is a controller </w:t>
            </w:r>
            <w:r w:rsidRPr="00A02C73">
              <w:rPr>
                <w:rFonts w:cstheme="minorHAnsi"/>
                <w:color w:val="808080" w:themeColor="background1" w:themeShade="80"/>
                <w:sz w:val="18"/>
                <w:szCs w:val="18"/>
              </w:rPr>
              <w:t>of ABC Pte Ltd since (i) V Pte Ltd is a connected person of X Pte Ltd as X Pte Ltd has control of 20% of the voting power in V Pte Ltd (through its subsidiary W Pte Ltd); and (ii) X Pte Ltd, together with its connected person V Pte Ltd, holds 20% of the issued share capital of or controls 20% of the voting power in ABC Pte Ltd.</w:t>
            </w:r>
          </w:p>
          <w:p w14:paraId="5CB8942E" w14:textId="77777777" w:rsidR="00C27A92" w:rsidRPr="00A02C73" w:rsidRDefault="00C27A92" w:rsidP="00C27A92">
            <w:pPr>
              <w:spacing w:line="288" w:lineRule="auto"/>
              <w:jc w:val="both"/>
              <w:rPr>
                <w:rFonts w:cstheme="minorHAnsi"/>
                <w:color w:val="808080" w:themeColor="background1" w:themeShade="80"/>
                <w:sz w:val="18"/>
                <w:szCs w:val="18"/>
              </w:rPr>
            </w:pPr>
          </w:p>
          <w:p w14:paraId="30198ED7" w14:textId="4E67B2D1" w:rsidR="00C27A92" w:rsidRPr="00A02C73" w:rsidRDefault="00C27A92" w:rsidP="006A0F1B">
            <w:pPr>
              <w:pStyle w:val="ListParagraph"/>
              <w:numPr>
                <w:ilvl w:val="0"/>
                <w:numId w:val="18"/>
              </w:numPr>
              <w:spacing w:line="288" w:lineRule="auto"/>
              <w:jc w:val="both"/>
              <w:rPr>
                <w:rFonts w:cstheme="minorHAnsi"/>
                <w:color w:val="808080" w:themeColor="background1" w:themeShade="80"/>
                <w:sz w:val="18"/>
                <w:szCs w:val="18"/>
              </w:rPr>
            </w:pPr>
            <w:r w:rsidRPr="00A02C73">
              <w:rPr>
                <w:rFonts w:cstheme="minorHAnsi"/>
                <w:color w:val="808080" w:themeColor="background1" w:themeShade="80"/>
                <w:sz w:val="18"/>
                <w:szCs w:val="18"/>
              </w:rPr>
              <w:t xml:space="preserve">Y Pte Ltd </w:t>
            </w:r>
            <w:r w:rsidR="00D46173" w:rsidRPr="00A02C73">
              <w:rPr>
                <w:rFonts w:cstheme="minorHAnsi"/>
                <w:color w:val="808080" w:themeColor="background1" w:themeShade="80"/>
                <w:sz w:val="18"/>
                <w:szCs w:val="18"/>
              </w:rPr>
              <w:t xml:space="preserve">is a controller </w:t>
            </w:r>
            <w:r w:rsidRPr="00A02C73">
              <w:rPr>
                <w:rFonts w:cstheme="minorHAnsi"/>
                <w:color w:val="808080" w:themeColor="background1" w:themeShade="80"/>
                <w:sz w:val="18"/>
                <w:szCs w:val="18"/>
              </w:rPr>
              <w:t>of ABC Pte Ltd since (i) V Pte Ltd is a connected person of Y Pte Ltd as Y Pte Ltd has control of 20% of the voting power in V Pte Ltd (through its subsidiaries W Pte Ltd and X Pte Ltd); and (ii) Y Pte Ltd, together with its connected person V Pte Ltd, holds 20% of the issued share capital of or</w:t>
            </w:r>
            <w:r w:rsidRPr="00A02C73" w:rsidDel="00522D85">
              <w:rPr>
                <w:rFonts w:cstheme="minorHAnsi"/>
                <w:color w:val="808080" w:themeColor="background1" w:themeShade="80"/>
                <w:sz w:val="18"/>
                <w:szCs w:val="18"/>
              </w:rPr>
              <w:t xml:space="preserve"> </w:t>
            </w:r>
            <w:r w:rsidRPr="00A02C73">
              <w:rPr>
                <w:rFonts w:cstheme="minorHAnsi"/>
                <w:color w:val="808080" w:themeColor="background1" w:themeShade="80"/>
                <w:sz w:val="18"/>
                <w:szCs w:val="18"/>
              </w:rPr>
              <w:t>controls 20% of the voting power in ABC Pte Ltd.</w:t>
            </w:r>
          </w:p>
          <w:p w14:paraId="5F8997AF" w14:textId="77777777" w:rsidR="00C27A92" w:rsidRPr="00A02C73" w:rsidRDefault="00C27A92" w:rsidP="00C27A92">
            <w:pPr>
              <w:spacing w:line="288" w:lineRule="auto"/>
              <w:jc w:val="both"/>
              <w:rPr>
                <w:rFonts w:cstheme="minorHAnsi"/>
                <w:color w:val="808080" w:themeColor="background1" w:themeShade="80"/>
                <w:sz w:val="18"/>
                <w:szCs w:val="18"/>
              </w:rPr>
            </w:pPr>
          </w:p>
          <w:p w14:paraId="3C8CFCA6" w14:textId="3363E5D1" w:rsidR="00C27A92" w:rsidRPr="00A02C73" w:rsidRDefault="00C27A92" w:rsidP="006A0F1B">
            <w:pPr>
              <w:pStyle w:val="ListParagraph"/>
              <w:numPr>
                <w:ilvl w:val="0"/>
                <w:numId w:val="18"/>
              </w:numPr>
              <w:spacing w:line="288" w:lineRule="auto"/>
              <w:jc w:val="both"/>
              <w:rPr>
                <w:rFonts w:cstheme="minorHAnsi"/>
                <w:color w:val="808080" w:themeColor="background1" w:themeShade="80"/>
                <w:sz w:val="18"/>
                <w:szCs w:val="18"/>
              </w:rPr>
            </w:pPr>
            <w:r w:rsidRPr="00A02C73">
              <w:rPr>
                <w:rFonts w:cstheme="minorHAnsi"/>
                <w:color w:val="808080" w:themeColor="background1" w:themeShade="80"/>
                <w:sz w:val="18"/>
                <w:szCs w:val="18"/>
              </w:rPr>
              <w:t xml:space="preserve">Z Pte Ltd </w:t>
            </w:r>
            <w:r w:rsidR="00D46173" w:rsidRPr="00A02C73">
              <w:rPr>
                <w:rFonts w:cstheme="minorHAnsi"/>
                <w:color w:val="808080" w:themeColor="background1" w:themeShade="80"/>
                <w:sz w:val="18"/>
                <w:szCs w:val="18"/>
              </w:rPr>
              <w:t xml:space="preserve">is nor a controller </w:t>
            </w:r>
            <w:r w:rsidRPr="00A02C73">
              <w:rPr>
                <w:rFonts w:cstheme="minorHAnsi"/>
                <w:color w:val="808080" w:themeColor="background1" w:themeShade="80"/>
                <w:sz w:val="18"/>
                <w:szCs w:val="18"/>
              </w:rPr>
              <w:t>of ABC Pte Ltd since Z Pte Ltd does not hold 20% of the issued share capital of or</w:t>
            </w:r>
            <w:r w:rsidRPr="00A02C73" w:rsidDel="00522D85">
              <w:rPr>
                <w:rFonts w:cstheme="minorHAnsi"/>
                <w:color w:val="808080" w:themeColor="background1" w:themeShade="80"/>
                <w:sz w:val="18"/>
                <w:szCs w:val="18"/>
              </w:rPr>
              <w:t xml:space="preserve"> </w:t>
            </w:r>
            <w:r w:rsidRPr="00A02C73">
              <w:rPr>
                <w:rFonts w:cstheme="minorHAnsi"/>
                <w:color w:val="808080" w:themeColor="background1" w:themeShade="80"/>
                <w:sz w:val="18"/>
                <w:szCs w:val="18"/>
              </w:rPr>
              <w:t>control 20% of the voting power in ABC Pte Ltd, whether alone or acting together with any connected person. This is because V Pte Ltd is not a connected person of Z Pte Ltd.</w:t>
            </w:r>
          </w:p>
          <w:p w14:paraId="07C5519D" w14:textId="77777777"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p>
          <w:p w14:paraId="37D89754" w14:textId="77777777"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p>
          <w:p w14:paraId="0B323A33" w14:textId="77777777" w:rsidR="00C27A92" w:rsidRPr="00A02C73" w:rsidRDefault="00C27A92" w:rsidP="00C27A92">
            <w:pPr>
              <w:jc w:val="both"/>
              <w:rPr>
                <w:rFonts w:cstheme="minorHAnsi"/>
                <w:color w:val="808080" w:themeColor="background1" w:themeShade="80"/>
                <w:sz w:val="18"/>
                <w:szCs w:val="18"/>
              </w:rPr>
            </w:pPr>
            <w:r w:rsidRPr="00A02C73">
              <w:rPr>
                <w:rFonts w:cstheme="minorHAnsi"/>
                <w:color w:val="808080" w:themeColor="background1" w:themeShade="80"/>
                <w:sz w:val="18"/>
                <w:szCs w:val="18"/>
              </w:rPr>
              <w:t>Example 2: ABC Pte Ltd is 20% owned by U Pte Ltd, 20% owned by V Pte Ltd and 60% owned by W Pte Ltd; U Pte Ltd and V Pte Ltd are each 51% owned by X Pte Ltd; X Pte Ltd is 20% owned by Y Pte Ltd and 20% owned by Z Pte Ltd.</w:t>
            </w:r>
          </w:p>
          <w:p w14:paraId="20EF7159" w14:textId="77777777" w:rsidR="00C27A92" w:rsidRPr="00A02C73" w:rsidRDefault="00C27A92" w:rsidP="00C27A92">
            <w:pPr>
              <w:pStyle w:val="ListParagraph"/>
              <w:jc w:val="both"/>
              <w:rPr>
                <w:rFonts w:cstheme="minorHAnsi"/>
                <w:color w:val="808080" w:themeColor="background1" w:themeShade="80"/>
                <w:sz w:val="18"/>
                <w:szCs w:val="18"/>
              </w:rPr>
            </w:pPr>
          </w:p>
          <w:p w14:paraId="33B4C97E" w14:textId="77777777" w:rsidR="00C27A92" w:rsidRPr="00A02C73" w:rsidRDefault="00C27A92" w:rsidP="00C27A92">
            <w:pPr>
              <w:pStyle w:val="ListParagraph"/>
              <w:spacing w:line="288" w:lineRule="auto"/>
              <w:ind w:left="40"/>
              <w:jc w:val="both"/>
              <w:rPr>
                <w:rFonts w:cstheme="minorHAnsi"/>
                <w:color w:val="808080" w:themeColor="background1" w:themeShade="80"/>
                <w:sz w:val="18"/>
                <w:szCs w:val="18"/>
              </w:rPr>
            </w:pPr>
            <w:r w:rsidRPr="00A02C73">
              <w:rPr>
                <w:rFonts w:cstheme="minorHAnsi"/>
                <w:noProof/>
              </w:rPr>
              <w:drawing>
                <wp:inline distT="0" distB="0" distL="0" distR="0" wp14:anchorId="455C1E4A" wp14:editId="7A02C855">
                  <wp:extent cx="4796036" cy="2790525"/>
                  <wp:effectExtent l="0" t="0" r="5080" b="0"/>
                  <wp:docPr id="17077427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7742720" name=""/>
                          <pic:cNvPicPr/>
                        </pic:nvPicPr>
                        <pic:blipFill>
                          <a:blip r:embed="rId16"/>
                          <a:stretch>
                            <a:fillRect/>
                          </a:stretch>
                        </pic:blipFill>
                        <pic:spPr>
                          <a:xfrm>
                            <a:off x="0" y="0"/>
                            <a:ext cx="4824274" cy="2806955"/>
                          </a:xfrm>
                          <a:prstGeom prst="rect">
                            <a:avLst/>
                          </a:prstGeom>
                        </pic:spPr>
                      </pic:pic>
                    </a:graphicData>
                  </a:graphic>
                </wp:inline>
              </w:drawing>
            </w:r>
          </w:p>
          <w:p w14:paraId="39A2B2AD" w14:textId="77777777" w:rsidR="00C27A92" w:rsidRPr="00A02C73" w:rsidRDefault="00C27A92" w:rsidP="00C27A92">
            <w:pPr>
              <w:pStyle w:val="ListParagraph"/>
              <w:spacing w:line="288" w:lineRule="auto"/>
              <w:ind w:left="40"/>
              <w:jc w:val="both"/>
              <w:rPr>
                <w:rFonts w:cstheme="minorHAnsi"/>
                <w:color w:val="808080" w:themeColor="background1" w:themeShade="80"/>
                <w:sz w:val="18"/>
                <w:szCs w:val="18"/>
              </w:rPr>
            </w:pPr>
          </w:p>
          <w:p w14:paraId="31AD70C3" w14:textId="6F36C51B"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r w:rsidRPr="00A02C73">
              <w:rPr>
                <w:rFonts w:cstheme="minorHAnsi"/>
                <w:color w:val="808080" w:themeColor="background1" w:themeShade="80"/>
                <w:sz w:val="18"/>
                <w:szCs w:val="18"/>
              </w:rPr>
              <w:t xml:space="preserve">In this example, every entity </w:t>
            </w:r>
            <w:r w:rsidR="00D46173" w:rsidRPr="00A02C73">
              <w:rPr>
                <w:rFonts w:cstheme="minorHAnsi"/>
                <w:color w:val="808080" w:themeColor="background1" w:themeShade="80"/>
                <w:sz w:val="18"/>
                <w:szCs w:val="18"/>
              </w:rPr>
              <w:t xml:space="preserve">is a controller </w:t>
            </w:r>
            <w:r w:rsidRPr="00A02C73">
              <w:rPr>
                <w:rFonts w:cstheme="minorHAnsi"/>
                <w:color w:val="808080" w:themeColor="background1" w:themeShade="80"/>
                <w:sz w:val="18"/>
                <w:szCs w:val="18"/>
              </w:rPr>
              <w:t xml:space="preserve">of ABC Pte Ltd. </w:t>
            </w:r>
          </w:p>
          <w:p w14:paraId="65CBC17A" w14:textId="77777777"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p>
          <w:p w14:paraId="54CA60F3" w14:textId="77777777" w:rsidR="00C27A92" w:rsidRPr="00A02C73" w:rsidRDefault="00C27A92" w:rsidP="00C27A92">
            <w:pPr>
              <w:pStyle w:val="ListParagraph"/>
              <w:spacing w:line="288" w:lineRule="auto"/>
              <w:ind w:left="40"/>
              <w:contextualSpacing w:val="0"/>
              <w:jc w:val="both"/>
              <w:rPr>
                <w:rFonts w:cstheme="minorHAnsi"/>
                <w:color w:val="808080" w:themeColor="background1" w:themeShade="80"/>
                <w:sz w:val="18"/>
                <w:szCs w:val="18"/>
              </w:rPr>
            </w:pPr>
            <w:r w:rsidRPr="00A02C73">
              <w:rPr>
                <w:rFonts w:cstheme="minorHAnsi"/>
                <w:color w:val="808080" w:themeColor="background1" w:themeShade="80"/>
                <w:sz w:val="18"/>
                <w:szCs w:val="18"/>
              </w:rPr>
              <w:t>The % control of U Pte Ltd and V Pte Ltd in ABC Pte Ltd should each be indicated as 20%; the % control of W Pte Ltd in ABC Pte Ltd should be indicated as 60%; the % control of X Pte Ltd in ABC Pte Ltd should be indicated as 40%; and the % control of Y Pte Ltd and Z Pte Ltd in ABC Pte Ltd should be indicated as 40%. Specifically,</w:t>
            </w:r>
          </w:p>
          <w:p w14:paraId="72F63F3D" w14:textId="77777777" w:rsidR="00C27A92" w:rsidRPr="00A02C73" w:rsidRDefault="00C27A92" w:rsidP="00C27A92">
            <w:pPr>
              <w:jc w:val="both"/>
              <w:rPr>
                <w:rFonts w:cstheme="minorHAnsi"/>
                <w:color w:val="808080" w:themeColor="background1" w:themeShade="80"/>
                <w:sz w:val="18"/>
                <w:szCs w:val="18"/>
              </w:rPr>
            </w:pPr>
          </w:p>
          <w:p w14:paraId="6BE4F5C1" w14:textId="75BA27C6" w:rsidR="00C27A92" w:rsidRPr="00A02C73" w:rsidRDefault="00C27A92" w:rsidP="006A0F1B">
            <w:pPr>
              <w:pStyle w:val="ListParagraph"/>
              <w:numPr>
                <w:ilvl w:val="0"/>
                <w:numId w:val="18"/>
              </w:numPr>
              <w:jc w:val="both"/>
              <w:rPr>
                <w:rFonts w:cstheme="minorHAnsi"/>
                <w:color w:val="808080" w:themeColor="background1" w:themeShade="80"/>
                <w:sz w:val="18"/>
                <w:szCs w:val="18"/>
              </w:rPr>
            </w:pPr>
            <w:r w:rsidRPr="00A02C73">
              <w:rPr>
                <w:rFonts w:cstheme="minorHAnsi"/>
                <w:color w:val="808080" w:themeColor="background1" w:themeShade="80"/>
                <w:sz w:val="18"/>
                <w:szCs w:val="18"/>
              </w:rPr>
              <w:t xml:space="preserve">U Pte Ltd, V Pte Ltd and W Pte Ltd </w:t>
            </w:r>
            <w:r w:rsidR="00D46173" w:rsidRPr="00A02C73">
              <w:rPr>
                <w:rFonts w:cstheme="minorHAnsi"/>
                <w:color w:val="808080" w:themeColor="background1" w:themeShade="80"/>
                <w:sz w:val="18"/>
                <w:szCs w:val="18"/>
              </w:rPr>
              <w:t xml:space="preserve">each is a controller </w:t>
            </w:r>
            <w:r w:rsidRPr="00A02C73">
              <w:rPr>
                <w:rFonts w:cstheme="minorHAnsi"/>
                <w:color w:val="808080" w:themeColor="background1" w:themeShade="80"/>
                <w:sz w:val="18"/>
                <w:szCs w:val="18"/>
              </w:rPr>
              <w:t xml:space="preserve">of ABC Pte Ltd as U Pte Ltd and V Pte Ltd each hold 20% of the issued share capital of or control 20% of the voting power in ABC Pte Ltd, and W Pte Ltd holds 60% of the issued share capital of or controls 60% of the voting power in ABC Pte Ltd. </w:t>
            </w:r>
          </w:p>
          <w:p w14:paraId="49B4CAD9" w14:textId="77777777" w:rsidR="00C27A92" w:rsidRPr="00A02C73" w:rsidRDefault="00C27A92" w:rsidP="00C27A92">
            <w:pPr>
              <w:jc w:val="both"/>
              <w:rPr>
                <w:rFonts w:cstheme="minorHAnsi"/>
                <w:color w:val="808080" w:themeColor="background1" w:themeShade="80"/>
                <w:sz w:val="18"/>
                <w:szCs w:val="18"/>
              </w:rPr>
            </w:pPr>
          </w:p>
          <w:p w14:paraId="37D6C9AA" w14:textId="77777777" w:rsidR="00C27A92" w:rsidRPr="00A02C73" w:rsidRDefault="00C27A92" w:rsidP="006A0F1B">
            <w:pPr>
              <w:pStyle w:val="ListParagraph"/>
              <w:numPr>
                <w:ilvl w:val="0"/>
                <w:numId w:val="18"/>
              </w:numPr>
              <w:jc w:val="both"/>
              <w:rPr>
                <w:rFonts w:cstheme="minorHAnsi"/>
                <w:color w:val="808080" w:themeColor="background1" w:themeShade="80"/>
                <w:sz w:val="18"/>
                <w:szCs w:val="18"/>
              </w:rPr>
            </w:pPr>
            <w:r w:rsidRPr="00A02C73">
              <w:rPr>
                <w:rFonts w:cstheme="minorHAnsi"/>
                <w:color w:val="808080" w:themeColor="background1" w:themeShade="80"/>
                <w:sz w:val="18"/>
                <w:szCs w:val="18"/>
              </w:rPr>
              <w:t>X Pte Ltd controls 40% of the voting power in ABC Pte Ltd, through both of its subsidiaries U Pte Ltd and V Pte Ltd.</w:t>
            </w:r>
          </w:p>
          <w:p w14:paraId="460348A3" w14:textId="77777777" w:rsidR="00C27A92" w:rsidRPr="00A02C73" w:rsidRDefault="00C27A92" w:rsidP="00C27A92">
            <w:pPr>
              <w:jc w:val="both"/>
              <w:rPr>
                <w:rFonts w:cstheme="minorHAnsi"/>
                <w:color w:val="808080" w:themeColor="background1" w:themeShade="80"/>
                <w:sz w:val="18"/>
                <w:szCs w:val="18"/>
              </w:rPr>
            </w:pPr>
          </w:p>
          <w:p w14:paraId="070672CE" w14:textId="77777777" w:rsidR="00C27A92" w:rsidRPr="00A02C73" w:rsidRDefault="00C27A92" w:rsidP="006A0F1B">
            <w:pPr>
              <w:pStyle w:val="ListParagraph"/>
              <w:numPr>
                <w:ilvl w:val="0"/>
                <w:numId w:val="18"/>
              </w:numPr>
              <w:jc w:val="both"/>
              <w:rPr>
                <w:rFonts w:cstheme="minorHAnsi"/>
                <w:color w:val="808080" w:themeColor="background1" w:themeShade="80"/>
                <w:sz w:val="18"/>
                <w:szCs w:val="18"/>
              </w:rPr>
            </w:pPr>
            <w:r w:rsidRPr="00A02C73">
              <w:rPr>
                <w:rFonts w:cstheme="minorHAnsi"/>
                <w:color w:val="808080" w:themeColor="background1" w:themeShade="80"/>
                <w:sz w:val="18"/>
                <w:szCs w:val="18"/>
              </w:rPr>
              <w:t>Y Pte Ltd, together with X Pte Ltd which is its connected person (as Y Pte Ltd has control of 20% of the voting power in X Pte Ltd), controls 40% of the voting power in ABC Pte Ltd.</w:t>
            </w:r>
          </w:p>
          <w:p w14:paraId="1D6EF74B" w14:textId="77777777" w:rsidR="00C27A92" w:rsidRPr="00A02C73" w:rsidRDefault="00C27A92" w:rsidP="00C27A92">
            <w:pPr>
              <w:jc w:val="both"/>
              <w:rPr>
                <w:rFonts w:cstheme="minorHAnsi"/>
                <w:color w:val="808080" w:themeColor="background1" w:themeShade="80"/>
                <w:sz w:val="18"/>
                <w:szCs w:val="18"/>
              </w:rPr>
            </w:pPr>
          </w:p>
          <w:p w14:paraId="4511C366" w14:textId="77777777" w:rsidR="00C27A92" w:rsidRPr="00A02C73" w:rsidRDefault="00C27A92" w:rsidP="006A0F1B">
            <w:pPr>
              <w:pStyle w:val="ListParagraph"/>
              <w:numPr>
                <w:ilvl w:val="0"/>
                <w:numId w:val="18"/>
              </w:numPr>
              <w:jc w:val="both"/>
              <w:rPr>
                <w:rFonts w:cstheme="minorHAnsi"/>
                <w:color w:val="808080" w:themeColor="background1" w:themeShade="80"/>
                <w:sz w:val="18"/>
                <w:szCs w:val="18"/>
              </w:rPr>
            </w:pPr>
            <w:r w:rsidRPr="00A02C73">
              <w:rPr>
                <w:rFonts w:cstheme="minorHAnsi"/>
                <w:color w:val="808080" w:themeColor="background1" w:themeShade="80"/>
                <w:sz w:val="18"/>
                <w:szCs w:val="18"/>
              </w:rPr>
              <w:t>The analysis for Y Pte Ltd applies similarly to Z Pte Ltd.</w:t>
            </w:r>
          </w:p>
          <w:p w14:paraId="41CEA4D7" w14:textId="77777777" w:rsidR="007C2B0E" w:rsidRPr="00B52B73" w:rsidRDefault="007C2B0E" w:rsidP="00585D47">
            <w:pPr>
              <w:autoSpaceDE w:val="0"/>
              <w:autoSpaceDN w:val="0"/>
              <w:spacing w:before="40" w:after="40" w:line="288" w:lineRule="auto"/>
              <w:jc w:val="both"/>
              <w:rPr>
                <w:rFonts w:cstheme="minorHAnsi"/>
                <w:color w:val="808080" w:themeColor="background1" w:themeShade="80"/>
                <w:sz w:val="18"/>
                <w:szCs w:val="18"/>
              </w:rPr>
            </w:pPr>
          </w:p>
          <w:p w14:paraId="50ED5CCC" w14:textId="3D66B4F3" w:rsidR="007E485F" w:rsidRPr="00401B3A" w:rsidRDefault="00A918F7" w:rsidP="00585D47">
            <w:pPr>
              <w:autoSpaceDE w:val="0"/>
              <w:autoSpaceDN w:val="0"/>
              <w:spacing w:line="288" w:lineRule="auto"/>
              <w:rPr>
                <w:rFonts w:cstheme="minorHAnsi"/>
                <w:color w:val="6E6E73"/>
                <w:sz w:val="18"/>
                <w:szCs w:val="18"/>
                <w:lang w:val="en-US"/>
              </w:rPr>
            </w:pPr>
            <w:r w:rsidRPr="00401B3A">
              <w:rPr>
                <w:rFonts w:cstheme="minorHAnsi"/>
                <w:color w:val="6E6E73"/>
                <w:sz w:val="18"/>
                <w:szCs w:val="18"/>
                <w:lang w:val="en-US"/>
              </w:rPr>
              <w:t>F</w:t>
            </w:r>
            <w:r w:rsidR="007E485F" w:rsidRPr="00401B3A">
              <w:rPr>
                <w:rFonts w:cstheme="minorHAnsi"/>
                <w:color w:val="6E6E73"/>
                <w:sz w:val="18"/>
                <w:szCs w:val="18"/>
                <w:lang w:val="en-US"/>
              </w:rPr>
              <w:t xml:space="preserve">or a </w:t>
            </w:r>
            <w:r w:rsidR="001C2D25" w:rsidRPr="00401B3A">
              <w:rPr>
                <w:rFonts w:cstheme="minorHAnsi"/>
                <w:color w:val="6E6E73"/>
                <w:sz w:val="18"/>
                <w:szCs w:val="18"/>
                <w:lang w:val="en-US"/>
              </w:rPr>
              <w:t xml:space="preserve">controller </w:t>
            </w:r>
            <w:r w:rsidR="007E485F" w:rsidRPr="00401B3A">
              <w:rPr>
                <w:rFonts w:cstheme="minorHAnsi"/>
                <w:color w:val="6E6E73"/>
                <w:sz w:val="18"/>
                <w:szCs w:val="18"/>
                <w:lang w:val="en-US"/>
              </w:rPr>
              <w:t>which is constituted as a corporation, an:</w:t>
            </w:r>
          </w:p>
          <w:p w14:paraId="3F8EE60B" w14:textId="28389576" w:rsidR="00AE57CA" w:rsidRPr="00401B3A" w:rsidRDefault="00AE57CA" w:rsidP="006A0F1B">
            <w:pPr>
              <w:pStyle w:val="ListParagraph"/>
              <w:numPr>
                <w:ilvl w:val="0"/>
                <w:numId w:val="1"/>
              </w:numPr>
              <w:spacing w:line="288" w:lineRule="auto"/>
              <w:jc w:val="both"/>
              <w:rPr>
                <w:rFonts w:cstheme="minorHAnsi"/>
                <w:color w:val="808080" w:themeColor="background1" w:themeShade="80"/>
                <w:sz w:val="18"/>
                <w:szCs w:val="18"/>
              </w:rPr>
            </w:pPr>
            <w:r w:rsidRPr="00401B3A">
              <w:rPr>
                <w:rFonts w:cstheme="minorHAnsi"/>
                <w:color w:val="808080" w:themeColor="background1" w:themeShade="80"/>
                <w:sz w:val="18"/>
                <w:szCs w:val="18"/>
              </w:rPr>
              <w:t xml:space="preserve">Immediate </w:t>
            </w:r>
            <w:r w:rsidR="001C2D25" w:rsidRPr="00401B3A">
              <w:rPr>
                <w:rFonts w:cstheme="minorHAnsi"/>
                <w:color w:val="808080" w:themeColor="background1" w:themeShade="80"/>
                <w:sz w:val="18"/>
                <w:szCs w:val="18"/>
              </w:rPr>
              <w:t xml:space="preserve">controller </w:t>
            </w:r>
            <w:r w:rsidRPr="00401B3A">
              <w:rPr>
                <w:rFonts w:cstheme="minorHAnsi"/>
                <w:color w:val="808080" w:themeColor="background1" w:themeShade="80"/>
                <w:sz w:val="18"/>
                <w:szCs w:val="18"/>
              </w:rPr>
              <w:t>refers to a corporation which directly holds at least one issued share in the exempt person.</w:t>
            </w:r>
          </w:p>
          <w:p w14:paraId="681C066A" w14:textId="1DCA98C6" w:rsidR="00AE57CA" w:rsidRPr="00401B3A" w:rsidRDefault="00AE57CA" w:rsidP="006A0F1B">
            <w:pPr>
              <w:pStyle w:val="ListParagraph"/>
              <w:numPr>
                <w:ilvl w:val="0"/>
                <w:numId w:val="1"/>
              </w:numPr>
              <w:spacing w:line="288" w:lineRule="auto"/>
              <w:jc w:val="both"/>
              <w:rPr>
                <w:rFonts w:cstheme="minorHAnsi"/>
                <w:color w:val="808080" w:themeColor="background1" w:themeShade="80"/>
                <w:sz w:val="18"/>
                <w:szCs w:val="18"/>
              </w:rPr>
            </w:pPr>
            <w:r w:rsidRPr="00401B3A">
              <w:rPr>
                <w:rFonts w:cstheme="minorHAnsi"/>
                <w:color w:val="808080" w:themeColor="background1" w:themeShade="80"/>
                <w:sz w:val="18"/>
                <w:szCs w:val="18"/>
              </w:rPr>
              <w:lastRenderedPageBreak/>
              <w:t xml:space="preserve">Intermediate </w:t>
            </w:r>
            <w:r w:rsidR="001C2D25" w:rsidRPr="00401B3A">
              <w:rPr>
                <w:rFonts w:cstheme="minorHAnsi"/>
                <w:color w:val="808080" w:themeColor="background1" w:themeShade="80"/>
                <w:sz w:val="18"/>
                <w:szCs w:val="18"/>
              </w:rPr>
              <w:t xml:space="preserve">controller </w:t>
            </w:r>
            <w:r w:rsidRPr="00401B3A">
              <w:rPr>
                <w:rFonts w:cstheme="minorHAnsi"/>
                <w:color w:val="808080" w:themeColor="background1" w:themeShade="80"/>
                <w:sz w:val="18"/>
                <w:szCs w:val="18"/>
              </w:rPr>
              <w:t>refers to a corporation which indirectly has an interest in a share in the exempt person and is a subsidiary of another corporation.</w:t>
            </w:r>
          </w:p>
          <w:p w14:paraId="162F0938" w14:textId="0053B3A8" w:rsidR="00AE57CA" w:rsidRPr="00B52B73" w:rsidRDefault="00AE57CA" w:rsidP="006A0F1B">
            <w:pPr>
              <w:pStyle w:val="ListParagraph"/>
              <w:numPr>
                <w:ilvl w:val="0"/>
                <w:numId w:val="1"/>
              </w:numPr>
              <w:spacing w:line="288" w:lineRule="auto"/>
              <w:jc w:val="both"/>
              <w:rPr>
                <w:rFonts w:cstheme="minorHAnsi"/>
                <w:color w:val="808080" w:themeColor="background1" w:themeShade="80"/>
                <w:sz w:val="18"/>
                <w:szCs w:val="18"/>
              </w:rPr>
            </w:pPr>
            <w:r w:rsidRPr="00401B3A">
              <w:rPr>
                <w:rFonts w:cstheme="minorHAnsi"/>
                <w:color w:val="808080" w:themeColor="background1" w:themeShade="80"/>
                <w:sz w:val="18"/>
                <w:szCs w:val="18"/>
              </w:rPr>
              <w:t xml:space="preserve">Ultimate </w:t>
            </w:r>
            <w:r w:rsidR="001C2D25" w:rsidRPr="00401B3A">
              <w:rPr>
                <w:rFonts w:cstheme="minorHAnsi"/>
                <w:color w:val="808080" w:themeColor="background1" w:themeShade="80"/>
                <w:sz w:val="18"/>
                <w:szCs w:val="18"/>
              </w:rPr>
              <w:t xml:space="preserve">controller </w:t>
            </w:r>
            <w:r w:rsidRPr="00401B3A">
              <w:rPr>
                <w:rFonts w:cstheme="minorHAnsi"/>
                <w:color w:val="808080" w:themeColor="background1" w:themeShade="80"/>
                <w:sz w:val="18"/>
                <w:szCs w:val="18"/>
              </w:rPr>
              <w:t>r refers to a corporation which indirectly has an interest in a share in the exempt person and is not itself a subsidiary of another corporation</w:t>
            </w:r>
            <w:r w:rsidRPr="00B52B73">
              <w:rPr>
                <w:rFonts w:cstheme="minorHAnsi"/>
                <w:color w:val="808080" w:themeColor="background1" w:themeShade="80"/>
                <w:sz w:val="18"/>
                <w:szCs w:val="18"/>
              </w:rPr>
              <w:t>.</w:t>
            </w:r>
          </w:p>
          <w:p w14:paraId="17660C63" w14:textId="1E3A135A" w:rsidR="0001380F" w:rsidRPr="00B52B73" w:rsidRDefault="0001380F" w:rsidP="00585D47">
            <w:pPr>
              <w:spacing w:line="288" w:lineRule="auto"/>
              <w:contextualSpacing/>
              <w:jc w:val="both"/>
              <w:rPr>
                <w:rFonts w:cstheme="minorHAnsi"/>
                <w:color w:val="808080" w:themeColor="background1" w:themeShade="80"/>
                <w:sz w:val="18"/>
                <w:szCs w:val="18"/>
              </w:rPr>
            </w:pPr>
          </w:p>
        </w:tc>
      </w:tr>
    </w:tbl>
    <w:p w14:paraId="712B6829" w14:textId="41910270" w:rsidR="00A30C21" w:rsidRPr="0067710B" w:rsidRDefault="00A30C21" w:rsidP="00585D47">
      <w:pPr>
        <w:spacing w:after="0" w:line="288" w:lineRule="auto"/>
        <w:jc w:val="both"/>
        <w:rPr>
          <w:sz w:val="20"/>
          <w:lang w:val="en-US"/>
        </w:rPr>
      </w:pPr>
    </w:p>
    <w:p w14:paraId="60D52A06" w14:textId="62D553DA" w:rsidR="00AE57CA" w:rsidRPr="00B52B73" w:rsidRDefault="00B52B73" w:rsidP="00B52B73">
      <w:pPr>
        <w:spacing w:after="0" w:line="288" w:lineRule="auto"/>
        <w:jc w:val="both"/>
        <w:rPr>
          <w:rFonts w:cstheme="minorHAnsi"/>
          <w:sz w:val="20"/>
          <w:lang w:val="en-US"/>
        </w:rPr>
      </w:pPr>
      <w:r w:rsidRPr="00B52B73">
        <w:rPr>
          <w:rFonts w:cstheme="minorHAnsi"/>
          <w:sz w:val="20"/>
          <w:szCs w:val="20"/>
          <w:lang w:val="en-US"/>
        </w:rPr>
        <w:t>3.2</w:t>
      </w:r>
      <w:r w:rsidRPr="00B52B73">
        <w:rPr>
          <w:rFonts w:cstheme="minorHAnsi"/>
          <w:sz w:val="20"/>
          <w:szCs w:val="20"/>
          <w:lang w:val="en-US"/>
        </w:rPr>
        <w:tab/>
      </w:r>
      <w:r w:rsidR="00AE57CA" w:rsidRPr="00B52B73">
        <w:rPr>
          <w:rFonts w:cstheme="minorHAnsi"/>
          <w:sz w:val="20"/>
          <w:szCs w:val="20"/>
          <w:lang w:val="en-US"/>
        </w:rPr>
        <w:t>Where</w:t>
      </w:r>
      <w:r w:rsidR="00AE57CA" w:rsidRPr="00B52B73">
        <w:rPr>
          <w:rFonts w:cstheme="minorHAnsi"/>
          <w:sz w:val="20"/>
          <w:lang w:val="en-US"/>
        </w:rPr>
        <w:t xml:space="preserve"> the </w:t>
      </w:r>
      <w:r w:rsidR="000D53FA" w:rsidRPr="00B52B73">
        <w:rPr>
          <w:rFonts w:cstheme="minorHAnsi"/>
          <w:sz w:val="20"/>
          <w:lang w:val="en-US"/>
        </w:rPr>
        <w:t>controller</w:t>
      </w:r>
      <w:r w:rsidR="00AE57CA" w:rsidRPr="00B52B73">
        <w:rPr>
          <w:rFonts w:cstheme="minorHAnsi"/>
          <w:sz w:val="20"/>
          <w:lang w:val="en-US"/>
        </w:rPr>
        <w:t xml:space="preserve"> is not a natural person, provide the following information: </w:t>
      </w:r>
    </w:p>
    <w:p w14:paraId="7B2C5A78" w14:textId="39F9A249" w:rsidR="00B52B73" w:rsidRPr="00B52B73" w:rsidRDefault="00B52B73" w:rsidP="00B52B73">
      <w:pPr>
        <w:tabs>
          <w:tab w:val="left" w:pos="709"/>
        </w:tabs>
        <w:spacing w:after="0" w:line="288" w:lineRule="auto"/>
        <w:jc w:val="both"/>
        <w:rPr>
          <w:rFonts w:cstheme="minorHAnsi"/>
          <w:sz w:val="20"/>
          <w:szCs w:val="20"/>
          <w:lang w:val="en-US"/>
        </w:rPr>
      </w:pPr>
    </w:p>
    <w:tbl>
      <w:tblPr>
        <w:tblStyle w:val="TableGrid"/>
        <w:tblW w:w="9923" w:type="dxa"/>
        <w:tblInd w:w="562" w:type="dxa"/>
        <w:tblLayout w:type="fixed"/>
        <w:tblLook w:val="04A0" w:firstRow="1" w:lastRow="0" w:firstColumn="1" w:lastColumn="0" w:noHBand="0" w:noVBand="1"/>
      </w:tblPr>
      <w:tblGrid>
        <w:gridCol w:w="2552"/>
        <w:gridCol w:w="1984"/>
        <w:gridCol w:w="2410"/>
        <w:gridCol w:w="2977"/>
      </w:tblGrid>
      <w:tr w:rsidR="00AE57CA" w:rsidRPr="00104267" w14:paraId="66146B18" w14:textId="77777777" w:rsidTr="00585D47">
        <w:tc>
          <w:tcPr>
            <w:tcW w:w="2552" w:type="dxa"/>
            <w:shd w:val="clear" w:color="auto" w:fill="F2F2F2" w:themeFill="background1" w:themeFillShade="F2"/>
          </w:tcPr>
          <w:p w14:paraId="397BAE01" w14:textId="41B685B3" w:rsidR="00AE57CA" w:rsidRPr="00104267" w:rsidRDefault="00AE57CA" w:rsidP="00585D47">
            <w:pPr>
              <w:pStyle w:val="ListParagraph"/>
              <w:spacing w:line="360" w:lineRule="auto"/>
              <w:ind w:left="0"/>
              <w:jc w:val="both"/>
              <w:rPr>
                <w:rFonts w:ascii="Arial" w:hAnsi="Arial" w:cs="Arial"/>
                <w:b/>
                <w:sz w:val="18"/>
                <w:szCs w:val="18"/>
                <w:lang w:val="en-US"/>
              </w:rPr>
            </w:pPr>
            <w:r w:rsidRPr="00104267">
              <w:rPr>
                <w:rFonts w:ascii="Arial" w:hAnsi="Arial" w:cs="Arial"/>
                <w:b/>
                <w:sz w:val="18"/>
                <w:lang w:val="en-US"/>
              </w:rPr>
              <w:t>Name of entity</w:t>
            </w:r>
          </w:p>
        </w:tc>
        <w:tc>
          <w:tcPr>
            <w:tcW w:w="1984" w:type="dxa"/>
            <w:shd w:val="clear" w:color="auto" w:fill="F2F2F2" w:themeFill="background1" w:themeFillShade="F2"/>
          </w:tcPr>
          <w:p w14:paraId="58CF2305" w14:textId="77777777" w:rsidR="00AE57CA" w:rsidRPr="00104267" w:rsidRDefault="00AE57CA" w:rsidP="00585D47">
            <w:pPr>
              <w:pStyle w:val="ListParagraph"/>
              <w:spacing w:line="360" w:lineRule="auto"/>
              <w:ind w:left="0"/>
              <w:jc w:val="both"/>
              <w:rPr>
                <w:rFonts w:ascii="Arial" w:hAnsi="Arial" w:cs="Arial"/>
                <w:b/>
                <w:sz w:val="18"/>
                <w:szCs w:val="18"/>
                <w:lang w:val="en-US"/>
              </w:rPr>
            </w:pPr>
            <w:r w:rsidRPr="00104267">
              <w:rPr>
                <w:rFonts w:ascii="Arial" w:hAnsi="Arial" w:cs="Arial"/>
                <w:b/>
                <w:sz w:val="18"/>
                <w:szCs w:val="18"/>
                <w:lang w:val="en-US"/>
              </w:rPr>
              <w:t>Entity incorporation/</w:t>
            </w:r>
          </w:p>
          <w:p w14:paraId="1D7F5BAC" w14:textId="77777777" w:rsidR="00AE57CA" w:rsidRPr="00104267" w:rsidRDefault="00AE57CA" w:rsidP="00585D47">
            <w:pPr>
              <w:pStyle w:val="ListParagraph"/>
              <w:spacing w:line="360" w:lineRule="auto"/>
              <w:ind w:left="0"/>
              <w:jc w:val="both"/>
              <w:rPr>
                <w:rFonts w:ascii="Arial" w:hAnsi="Arial" w:cs="Arial"/>
                <w:b/>
                <w:sz w:val="18"/>
                <w:szCs w:val="18"/>
                <w:lang w:val="en-US"/>
              </w:rPr>
            </w:pPr>
            <w:r w:rsidRPr="00104267">
              <w:rPr>
                <w:rFonts w:ascii="Arial" w:hAnsi="Arial" w:cs="Arial"/>
                <w:b/>
                <w:sz w:val="18"/>
                <w:szCs w:val="18"/>
                <w:lang w:val="en-US"/>
              </w:rPr>
              <w:t>identification number</w:t>
            </w:r>
          </w:p>
        </w:tc>
        <w:tc>
          <w:tcPr>
            <w:tcW w:w="2410" w:type="dxa"/>
            <w:shd w:val="clear" w:color="auto" w:fill="F2F2F2" w:themeFill="background1" w:themeFillShade="F2"/>
          </w:tcPr>
          <w:p w14:paraId="39EC9BB1" w14:textId="77777777" w:rsidR="00AE57CA" w:rsidRPr="00104267" w:rsidRDefault="00AE57CA" w:rsidP="00585D47">
            <w:pPr>
              <w:pStyle w:val="ListParagraph"/>
              <w:spacing w:line="360" w:lineRule="auto"/>
              <w:ind w:left="0"/>
              <w:jc w:val="both"/>
              <w:rPr>
                <w:rFonts w:ascii="Arial" w:hAnsi="Arial" w:cs="Arial"/>
                <w:b/>
                <w:sz w:val="18"/>
                <w:szCs w:val="18"/>
                <w:lang w:val="en-US"/>
              </w:rPr>
            </w:pPr>
            <w:r w:rsidRPr="00104267">
              <w:rPr>
                <w:rFonts w:ascii="Arial" w:hAnsi="Arial" w:cs="Arial"/>
                <w:b/>
                <w:sz w:val="18"/>
                <w:szCs w:val="18"/>
                <w:lang w:val="en-US"/>
              </w:rPr>
              <w:t>Place of incorporation/</w:t>
            </w:r>
          </w:p>
          <w:p w14:paraId="451DB6B5" w14:textId="77777777" w:rsidR="00AE57CA" w:rsidRPr="00104267" w:rsidRDefault="00AE57CA" w:rsidP="00585D47">
            <w:pPr>
              <w:pStyle w:val="ListParagraph"/>
              <w:spacing w:line="360" w:lineRule="auto"/>
              <w:ind w:left="0"/>
              <w:jc w:val="both"/>
              <w:rPr>
                <w:rFonts w:ascii="Arial" w:hAnsi="Arial" w:cs="Arial"/>
                <w:b/>
                <w:sz w:val="18"/>
                <w:szCs w:val="18"/>
                <w:lang w:val="en-US"/>
              </w:rPr>
            </w:pPr>
            <w:r w:rsidRPr="00104267">
              <w:rPr>
                <w:rFonts w:ascii="Arial" w:hAnsi="Arial" w:cs="Arial"/>
                <w:b/>
                <w:sz w:val="18"/>
                <w:szCs w:val="18"/>
                <w:lang w:val="en-US"/>
              </w:rPr>
              <w:t>registration</w:t>
            </w:r>
          </w:p>
        </w:tc>
        <w:tc>
          <w:tcPr>
            <w:tcW w:w="2977" w:type="dxa"/>
            <w:shd w:val="clear" w:color="auto" w:fill="F2F2F2" w:themeFill="background1" w:themeFillShade="F2"/>
          </w:tcPr>
          <w:p w14:paraId="1FF71CB1" w14:textId="77777777" w:rsidR="00AE57CA" w:rsidRPr="00104267" w:rsidRDefault="00AE57CA" w:rsidP="00585D47">
            <w:pPr>
              <w:pStyle w:val="ListParagraph"/>
              <w:spacing w:line="360" w:lineRule="auto"/>
              <w:ind w:left="0"/>
              <w:jc w:val="both"/>
              <w:rPr>
                <w:rFonts w:ascii="Arial" w:hAnsi="Arial" w:cs="Arial"/>
                <w:b/>
                <w:sz w:val="18"/>
                <w:szCs w:val="18"/>
                <w:lang w:val="en-US"/>
              </w:rPr>
            </w:pPr>
            <w:r w:rsidRPr="00104267">
              <w:rPr>
                <w:rFonts w:ascii="Arial" w:hAnsi="Arial" w:cs="Arial"/>
                <w:b/>
                <w:sz w:val="18"/>
                <w:szCs w:val="18"/>
                <w:lang w:val="en-US"/>
              </w:rPr>
              <w:t xml:space="preserve">Nature of business </w:t>
            </w:r>
          </w:p>
        </w:tc>
      </w:tr>
      <w:sdt>
        <w:sdtPr>
          <w:rPr>
            <w:rFonts w:cstheme="minorHAnsi"/>
            <w:sz w:val="20"/>
            <w:szCs w:val="20"/>
            <w:lang w:val="en-US"/>
          </w:rPr>
          <w:id w:val="-1705243822"/>
          <w15:repeatingSection/>
        </w:sdtPr>
        <w:sdtContent>
          <w:sdt>
            <w:sdtPr>
              <w:rPr>
                <w:rFonts w:cstheme="minorHAnsi"/>
                <w:sz w:val="20"/>
                <w:szCs w:val="20"/>
                <w:lang w:val="en-US"/>
              </w:rPr>
              <w:id w:val="-304774324"/>
              <w:placeholder>
                <w:docPart w:val="DefaultPlaceholder_-1854013435"/>
              </w:placeholder>
              <w15:repeatingSectionItem/>
            </w:sdtPr>
            <w:sdtContent>
              <w:tr w:rsidR="00AE57CA" w:rsidRPr="00104267" w14:paraId="219DC077" w14:textId="77777777" w:rsidTr="00585D47">
                <w:trPr>
                  <w:trHeight w:val="177"/>
                </w:trPr>
                <w:sdt>
                  <w:sdtPr>
                    <w:rPr>
                      <w:rFonts w:cstheme="minorHAnsi"/>
                      <w:sz w:val="20"/>
                      <w:szCs w:val="20"/>
                      <w:lang w:val="en-US"/>
                    </w:rPr>
                    <w:id w:val="528072928"/>
                    <w:placeholder>
                      <w:docPart w:val="C24A5E106F5B4953BE466909C37ED84B"/>
                    </w:placeholder>
                    <w:showingPlcHdr/>
                  </w:sdtPr>
                  <w:sdtContent>
                    <w:tc>
                      <w:tcPr>
                        <w:tcW w:w="2552" w:type="dxa"/>
                        <w:shd w:val="clear" w:color="auto" w:fill="DEEAF6" w:themeFill="accent1" w:themeFillTint="33"/>
                      </w:tcPr>
                      <w:p w14:paraId="385D6BC9" w14:textId="23C4BA5D" w:rsidR="00AE57CA" w:rsidRPr="00194586" w:rsidRDefault="00AE57CA" w:rsidP="00585D47">
                        <w:pPr>
                          <w:pStyle w:val="ListParagraph"/>
                          <w:spacing w:line="360" w:lineRule="auto"/>
                          <w:ind w:left="0"/>
                          <w:jc w:val="both"/>
                          <w:rPr>
                            <w:rFonts w:cstheme="minorHAnsi"/>
                            <w:sz w:val="20"/>
                            <w:szCs w:val="20"/>
                            <w:lang w:val="en-US"/>
                          </w:rPr>
                        </w:pPr>
                        <w:r w:rsidRPr="00194586">
                          <w:rPr>
                            <w:rStyle w:val="PlaceholderText"/>
                            <w:rFonts w:cstheme="minorHAnsi"/>
                            <w:sz w:val="20"/>
                            <w:szCs w:val="20"/>
                          </w:rPr>
                          <w:t>Click here to enter text.</w:t>
                        </w:r>
                      </w:p>
                    </w:tc>
                  </w:sdtContent>
                </w:sdt>
                <w:sdt>
                  <w:sdtPr>
                    <w:rPr>
                      <w:rFonts w:cstheme="minorHAnsi"/>
                      <w:sz w:val="20"/>
                      <w:szCs w:val="20"/>
                      <w:lang w:val="en-US"/>
                    </w:rPr>
                    <w:id w:val="-1140574113"/>
                    <w:placeholder>
                      <w:docPart w:val="0C5A4894D91F4A93B9909A7D57EC4470"/>
                    </w:placeholder>
                    <w:showingPlcHdr/>
                  </w:sdtPr>
                  <w:sdtContent>
                    <w:tc>
                      <w:tcPr>
                        <w:tcW w:w="1984" w:type="dxa"/>
                        <w:shd w:val="clear" w:color="auto" w:fill="DEEAF6" w:themeFill="accent1" w:themeFillTint="33"/>
                      </w:tcPr>
                      <w:p w14:paraId="72FCBF5B" w14:textId="77777777" w:rsidR="00AE57CA" w:rsidRPr="00194586" w:rsidRDefault="00AE57CA" w:rsidP="00585D47">
                        <w:pPr>
                          <w:pStyle w:val="ListParagraph"/>
                          <w:spacing w:line="360" w:lineRule="auto"/>
                          <w:ind w:left="0"/>
                          <w:jc w:val="both"/>
                          <w:rPr>
                            <w:rFonts w:cstheme="minorHAnsi"/>
                            <w:sz w:val="20"/>
                            <w:szCs w:val="20"/>
                            <w:lang w:val="en-US"/>
                          </w:rPr>
                        </w:pPr>
                        <w:r w:rsidRPr="00194586">
                          <w:rPr>
                            <w:rStyle w:val="PlaceholderText"/>
                            <w:rFonts w:cstheme="minorHAnsi"/>
                            <w:sz w:val="20"/>
                            <w:szCs w:val="20"/>
                          </w:rPr>
                          <w:t>Click here to enter text.</w:t>
                        </w:r>
                      </w:p>
                    </w:tc>
                  </w:sdtContent>
                </w:sdt>
                <w:sdt>
                  <w:sdtPr>
                    <w:rPr>
                      <w:rFonts w:cstheme="minorHAnsi"/>
                      <w:sz w:val="20"/>
                      <w:szCs w:val="20"/>
                      <w:lang w:val="en-US"/>
                    </w:rPr>
                    <w:id w:val="-385810637"/>
                    <w:placeholder>
                      <w:docPart w:val="D218DD2F002E422F97232C562C772BA7"/>
                    </w:placeholder>
                    <w:showingPlcHdr/>
                  </w:sdtPr>
                  <w:sdtContent>
                    <w:tc>
                      <w:tcPr>
                        <w:tcW w:w="2410" w:type="dxa"/>
                        <w:shd w:val="clear" w:color="auto" w:fill="DEEAF6" w:themeFill="accent1" w:themeFillTint="33"/>
                      </w:tcPr>
                      <w:p w14:paraId="6545EEE2" w14:textId="77777777" w:rsidR="00AE57CA" w:rsidRPr="00194586" w:rsidRDefault="00AE57CA" w:rsidP="00585D47">
                        <w:pPr>
                          <w:pStyle w:val="ListParagraph"/>
                          <w:spacing w:line="360" w:lineRule="auto"/>
                          <w:ind w:left="0"/>
                          <w:jc w:val="both"/>
                          <w:rPr>
                            <w:rFonts w:cstheme="minorHAnsi"/>
                            <w:sz w:val="20"/>
                            <w:szCs w:val="20"/>
                            <w:lang w:val="en-US"/>
                          </w:rPr>
                        </w:pPr>
                        <w:r w:rsidRPr="00194586">
                          <w:rPr>
                            <w:rStyle w:val="PlaceholderText"/>
                            <w:rFonts w:cstheme="minorHAnsi"/>
                            <w:sz w:val="20"/>
                            <w:szCs w:val="20"/>
                          </w:rPr>
                          <w:t>Click here to enter text.</w:t>
                        </w:r>
                      </w:p>
                    </w:tc>
                  </w:sdtContent>
                </w:sdt>
                <w:sdt>
                  <w:sdtPr>
                    <w:rPr>
                      <w:rFonts w:cstheme="minorHAnsi"/>
                      <w:sz w:val="20"/>
                      <w:szCs w:val="20"/>
                      <w:lang w:val="en-US"/>
                    </w:rPr>
                    <w:id w:val="746234602"/>
                    <w:placeholder>
                      <w:docPart w:val="3DB91E04B2504B8F90B6A4154A317A51"/>
                    </w:placeholder>
                    <w:showingPlcHdr/>
                  </w:sdtPr>
                  <w:sdtContent>
                    <w:tc>
                      <w:tcPr>
                        <w:tcW w:w="2977" w:type="dxa"/>
                        <w:shd w:val="clear" w:color="auto" w:fill="DEEAF6" w:themeFill="accent1" w:themeFillTint="33"/>
                      </w:tcPr>
                      <w:p w14:paraId="46EA3270" w14:textId="2B4F7EEB" w:rsidR="00AE57CA" w:rsidRPr="00194586" w:rsidRDefault="0013609E" w:rsidP="00585D47">
                        <w:pPr>
                          <w:pStyle w:val="ListParagraph"/>
                          <w:spacing w:line="360" w:lineRule="auto"/>
                          <w:ind w:left="0"/>
                          <w:jc w:val="both"/>
                          <w:rPr>
                            <w:rFonts w:cstheme="minorHAnsi"/>
                            <w:sz w:val="20"/>
                            <w:szCs w:val="20"/>
                            <w:lang w:val="en-US"/>
                          </w:rPr>
                        </w:pPr>
                        <w:r w:rsidRPr="00194586">
                          <w:rPr>
                            <w:rStyle w:val="PlaceholderText"/>
                            <w:rFonts w:cstheme="minorHAnsi"/>
                            <w:sz w:val="20"/>
                            <w:szCs w:val="20"/>
                          </w:rPr>
                          <w:t>Click here to enter text.</w:t>
                        </w:r>
                      </w:p>
                    </w:tc>
                  </w:sdtContent>
                </w:sdt>
              </w:tr>
            </w:sdtContent>
          </w:sdt>
        </w:sdtContent>
      </w:sdt>
    </w:tbl>
    <w:p w14:paraId="3BED5D89" w14:textId="77777777" w:rsidR="00AE57CA" w:rsidRPr="00104267" w:rsidRDefault="00AE57CA" w:rsidP="00585D47">
      <w:pPr>
        <w:pStyle w:val="ListParagraph"/>
        <w:spacing w:after="0" w:line="288" w:lineRule="auto"/>
        <w:ind w:left="1440"/>
        <w:jc w:val="both"/>
        <w:rPr>
          <w:rFonts w:ascii="Arial" w:hAnsi="Arial" w:cs="Arial"/>
          <w:sz w:val="20"/>
          <w:lang w:val="en-US"/>
        </w:rPr>
      </w:pPr>
    </w:p>
    <w:p w14:paraId="2587A4A8" w14:textId="00308301" w:rsidR="00AE57CA" w:rsidRPr="00B52B73" w:rsidRDefault="00B52B73" w:rsidP="00B52B73">
      <w:pPr>
        <w:rPr>
          <w:sz w:val="20"/>
          <w:szCs w:val="20"/>
          <w:lang w:val="en-US"/>
        </w:rPr>
      </w:pPr>
      <w:r>
        <w:rPr>
          <w:rFonts w:cstheme="minorHAnsi"/>
          <w:sz w:val="20"/>
          <w:szCs w:val="20"/>
          <w:lang w:val="en-US"/>
        </w:rPr>
        <w:t xml:space="preserve">3.3 </w:t>
      </w:r>
      <w:r w:rsidRPr="00B52B73">
        <w:rPr>
          <w:rFonts w:cstheme="minorHAnsi"/>
          <w:sz w:val="20"/>
          <w:szCs w:val="20"/>
          <w:lang w:val="en-US"/>
        </w:rPr>
        <w:tab/>
      </w:r>
      <w:r w:rsidR="00AE57CA" w:rsidRPr="00B52B73">
        <w:rPr>
          <w:sz w:val="20"/>
          <w:szCs w:val="20"/>
          <w:lang w:val="en-US"/>
        </w:rPr>
        <w:t xml:space="preserve">Where the </w:t>
      </w:r>
      <w:r w:rsidR="000D53FA" w:rsidRPr="00B52B73">
        <w:rPr>
          <w:sz w:val="20"/>
          <w:szCs w:val="20"/>
          <w:lang w:val="en-US"/>
        </w:rPr>
        <w:t>controller</w:t>
      </w:r>
      <w:r w:rsidR="00AE57CA" w:rsidRPr="00B52B73">
        <w:rPr>
          <w:sz w:val="20"/>
          <w:szCs w:val="20"/>
          <w:lang w:val="en-US"/>
        </w:rPr>
        <w:t xml:space="preserve"> is a natural person, provide the following information:</w:t>
      </w:r>
    </w:p>
    <w:p w14:paraId="4B6B9F23" w14:textId="601E80CC" w:rsidR="00BB68DE" w:rsidRPr="00B52B73" w:rsidRDefault="00BB68DE" w:rsidP="00154FCE">
      <w:pPr>
        <w:pStyle w:val="ListParagraph"/>
        <w:spacing w:after="0" w:line="288" w:lineRule="auto"/>
        <w:ind w:left="1287"/>
        <w:jc w:val="both"/>
        <w:rPr>
          <w:rFonts w:cstheme="minorHAnsi"/>
          <w:sz w:val="20"/>
          <w:lang w:val="en-US"/>
        </w:rPr>
      </w:pPr>
    </w:p>
    <w:tbl>
      <w:tblPr>
        <w:tblStyle w:val="TableGrid"/>
        <w:tblW w:w="9923" w:type="dxa"/>
        <w:tblInd w:w="562" w:type="dxa"/>
        <w:tblLayout w:type="fixed"/>
        <w:tblLook w:val="04A0" w:firstRow="1" w:lastRow="0" w:firstColumn="1" w:lastColumn="0" w:noHBand="0" w:noVBand="1"/>
      </w:tblPr>
      <w:tblGrid>
        <w:gridCol w:w="1134"/>
        <w:gridCol w:w="709"/>
        <w:gridCol w:w="851"/>
        <w:gridCol w:w="1275"/>
        <w:gridCol w:w="1276"/>
        <w:gridCol w:w="1276"/>
        <w:gridCol w:w="1134"/>
        <w:gridCol w:w="992"/>
        <w:gridCol w:w="1276"/>
      </w:tblGrid>
      <w:tr w:rsidR="00950C19" w:rsidRPr="00104267" w14:paraId="22C81D80" w14:textId="77777777" w:rsidTr="006E0290">
        <w:tc>
          <w:tcPr>
            <w:tcW w:w="1134" w:type="dxa"/>
            <w:vMerge w:val="restart"/>
            <w:shd w:val="clear" w:color="auto" w:fill="F2F2F2" w:themeFill="background1" w:themeFillShade="F2"/>
          </w:tcPr>
          <w:p w14:paraId="5FC485BD" w14:textId="77777777" w:rsidR="00AE57CA" w:rsidRPr="00104267" w:rsidRDefault="00AE57CA" w:rsidP="00585D47">
            <w:pPr>
              <w:spacing w:line="360" w:lineRule="auto"/>
              <w:rPr>
                <w:rFonts w:ascii="Arial" w:hAnsi="Arial" w:cs="Arial"/>
                <w:b/>
                <w:sz w:val="18"/>
              </w:rPr>
            </w:pPr>
            <w:r w:rsidRPr="00104267">
              <w:rPr>
                <w:rFonts w:ascii="Arial" w:hAnsi="Arial" w:cs="Arial"/>
                <w:b/>
                <w:sz w:val="18"/>
              </w:rPr>
              <w:t>Name of individual</w:t>
            </w:r>
          </w:p>
        </w:tc>
        <w:tc>
          <w:tcPr>
            <w:tcW w:w="709" w:type="dxa"/>
            <w:vMerge w:val="restart"/>
            <w:shd w:val="clear" w:color="auto" w:fill="F2F2F2" w:themeFill="background1" w:themeFillShade="F2"/>
          </w:tcPr>
          <w:p w14:paraId="114B9328" w14:textId="77777777" w:rsidR="00AE57CA" w:rsidRPr="00104267" w:rsidRDefault="00AE57CA" w:rsidP="00585D47">
            <w:pPr>
              <w:spacing w:line="360" w:lineRule="auto"/>
              <w:rPr>
                <w:rFonts w:ascii="Arial" w:hAnsi="Arial" w:cs="Arial"/>
                <w:b/>
                <w:sz w:val="18"/>
              </w:rPr>
            </w:pPr>
            <w:r w:rsidRPr="00104267">
              <w:rPr>
                <w:rFonts w:ascii="Arial" w:hAnsi="Arial" w:cs="Arial"/>
                <w:b/>
                <w:sz w:val="18"/>
              </w:rPr>
              <w:t>Date of birth</w:t>
            </w:r>
          </w:p>
          <w:p w14:paraId="1B5923CD" w14:textId="77777777" w:rsidR="00AE57CA" w:rsidRPr="00104267" w:rsidRDefault="00AE57CA" w:rsidP="00585D47">
            <w:pPr>
              <w:spacing w:line="360" w:lineRule="auto"/>
              <w:rPr>
                <w:rFonts w:ascii="Arial" w:hAnsi="Arial" w:cs="Arial"/>
                <w:b/>
                <w:sz w:val="18"/>
              </w:rPr>
            </w:pPr>
          </w:p>
        </w:tc>
        <w:tc>
          <w:tcPr>
            <w:tcW w:w="851" w:type="dxa"/>
            <w:vMerge w:val="restart"/>
            <w:shd w:val="clear" w:color="auto" w:fill="F2F2F2" w:themeFill="background1" w:themeFillShade="F2"/>
          </w:tcPr>
          <w:p w14:paraId="45BF20C7" w14:textId="77777777" w:rsidR="00AE57CA" w:rsidRPr="00104267" w:rsidRDefault="00AE57CA" w:rsidP="00585D47">
            <w:pPr>
              <w:spacing w:line="360" w:lineRule="auto"/>
              <w:rPr>
                <w:rFonts w:ascii="Arial" w:hAnsi="Arial" w:cs="Arial"/>
                <w:b/>
                <w:sz w:val="18"/>
              </w:rPr>
            </w:pPr>
            <w:r w:rsidRPr="00104267">
              <w:rPr>
                <w:rFonts w:ascii="Arial" w:hAnsi="Arial" w:cs="Arial"/>
                <w:b/>
                <w:sz w:val="18"/>
              </w:rPr>
              <w:t>Gender</w:t>
            </w:r>
          </w:p>
        </w:tc>
        <w:tc>
          <w:tcPr>
            <w:tcW w:w="1275" w:type="dxa"/>
            <w:vMerge w:val="restart"/>
            <w:shd w:val="clear" w:color="auto" w:fill="F2F2F2" w:themeFill="background1" w:themeFillShade="F2"/>
          </w:tcPr>
          <w:p w14:paraId="505939B3" w14:textId="77777777" w:rsidR="00AE57CA" w:rsidRPr="00104267" w:rsidRDefault="00AE57CA" w:rsidP="00585D47">
            <w:pPr>
              <w:spacing w:line="360" w:lineRule="auto"/>
              <w:rPr>
                <w:rFonts w:ascii="Arial" w:hAnsi="Arial" w:cs="Arial"/>
                <w:b/>
                <w:sz w:val="18"/>
              </w:rPr>
            </w:pPr>
            <w:r w:rsidRPr="00104267">
              <w:rPr>
                <w:rFonts w:ascii="Arial" w:hAnsi="Arial" w:cs="Arial"/>
                <w:b/>
                <w:sz w:val="18"/>
              </w:rPr>
              <w:t>Nationality type</w:t>
            </w:r>
          </w:p>
        </w:tc>
        <w:tc>
          <w:tcPr>
            <w:tcW w:w="1276" w:type="dxa"/>
            <w:vMerge w:val="restart"/>
            <w:shd w:val="clear" w:color="auto" w:fill="F2F2F2" w:themeFill="background1" w:themeFillShade="F2"/>
          </w:tcPr>
          <w:p w14:paraId="0A0765D7" w14:textId="419769D8" w:rsidR="00AE57CA" w:rsidRPr="00104267" w:rsidRDefault="00AE57CA" w:rsidP="00585D47">
            <w:pPr>
              <w:spacing w:line="360" w:lineRule="auto"/>
              <w:rPr>
                <w:rFonts w:ascii="Arial" w:hAnsi="Arial" w:cs="Arial"/>
                <w:b/>
                <w:sz w:val="20"/>
              </w:rPr>
            </w:pPr>
            <w:r w:rsidRPr="00104267">
              <w:rPr>
                <w:rFonts w:ascii="Arial" w:hAnsi="Arial" w:cs="Arial"/>
                <w:b/>
                <w:sz w:val="18"/>
                <w:szCs w:val="18"/>
              </w:rPr>
              <w:t xml:space="preserve">Country of </w:t>
            </w:r>
            <w:proofErr w:type="gramStart"/>
            <w:r w:rsidRPr="00104267">
              <w:rPr>
                <w:rFonts w:ascii="Arial" w:hAnsi="Arial" w:cs="Arial"/>
                <w:b/>
                <w:sz w:val="18"/>
                <w:szCs w:val="18"/>
              </w:rPr>
              <w:t>citizenship</w:t>
            </w:r>
            <w:r w:rsidR="00585D47">
              <w:rPr>
                <w:rFonts w:ascii="Arial" w:hAnsi="Arial" w:cs="Arial"/>
                <w:b/>
                <w:sz w:val="18"/>
                <w:szCs w:val="18"/>
              </w:rPr>
              <w:t xml:space="preserve"> </w:t>
            </w:r>
            <w:r w:rsidRPr="00104267">
              <w:rPr>
                <w:rFonts w:ascii="Arial" w:hAnsi="Arial" w:cs="Arial"/>
                <w:b/>
                <w:sz w:val="18"/>
                <w:szCs w:val="18"/>
              </w:rPr>
              <w:t xml:space="preserve"> (</w:t>
            </w:r>
            <w:proofErr w:type="gramEnd"/>
            <w:r w:rsidRPr="00104267">
              <w:rPr>
                <w:rFonts w:ascii="Arial" w:hAnsi="Arial" w:cs="Arial"/>
                <w:b/>
                <w:sz w:val="18"/>
                <w:szCs w:val="18"/>
              </w:rPr>
              <w:t>for non-Singapore citizens)</w:t>
            </w:r>
          </w:p>
        </w:tc>
        <w:tc>
          <w:tcPr>
            <w:tcW w:w="1276" w:type="dxa"/>
            <w:vMerge w:val="restart"/>
            <w:shd w:val="clear" w:color="auto" w:fill="F2F2F2" w:themeFill="background1" w:themeFillShade="F2"/>
          </w:tcPr>
          <w:p w14:paraId="58DAAC77" w14:textId="77777777" w:rsidR="00AE57CA" w:rsidRPr="00104267" w:rsidRDefault="00AE57CA" w:rsidP="00585D47">
            <w:pPr>
              <w:spacing w:line="360" w:lineRule="auto"/>
              <w:rPr>
                <w:rFonts w:ascii="Arial" w:hAnsi="Arial" w:cs="Arial"/>
                <w:b/>
                <w:sz w:val="20"/>
              </w:rPr>
            </w:pPr>
            <w:r w:rsidRPr="00104267">
              <w:rPr>
                <w:rFonts w:ascii="Arial" w:hAnsi="Arial" w:cs="Arial"/>
                <w:b/>
                <w:sz w:val="18"/>
                <w:szCs w:val="18"/>
              </w:rPr>
              <w:t>NRIC no. (for Singapore citizens or permanent residents)</w:t>
            </w:r>
          </w:p>
        </w:tc>
        <w:tc>
          <w:tcPr>
            <w:tcW w:w="2126" w:type="dxa"/>
            <w:gridSpan w:val="2"/>
            <w:shd w:val="clear" w:color="auto" w:fill="F2F2F2" w:themeFill="background1" w:themeFillShade="F2"/>
          </w:tcPr>
          <w:p w14:paraId="58173662" w14:textId="0FFD90ED" w:rsidR="00AE57CA" w:rsidRPr="00104267" w:rsidRDefault="00AE57CA" w:rsidP="00585D47">
            <w:pPr>
              <w:spacing w:line="360" w:lineRule="auto"/>
              <w:rPr>
                <w:rFonts w:ascii="Arial" w:hAnsi="Arial" w:cs="Arial"/>
                <w:b/>
                <w:sz w:val="18"/>
                <w:szCs w:val="18"/>
              </w:rPr>
            </w:pPr>
            <w:r w:rsidRPr="00104267">
              <w:rPr>
                <w:rFonts w:ascii="Arial" w:hAnsi="Arial" w:cs="Arial"/>
                <w:b/>
                <w:sz w:val="18"/>
                <w:szCs w:val="18"/>
              </w:rPr>
              <w:t>For non-Singapore citizens or non-permanent residents</w:t>
            </w:r>
          </w:p>
        </w:tc>
        <w:tc>
          <w:tcPr>
            <w:tcW w:w="1276" w:type="dxa"/>
            <w:vMerge w:val="restart"/>
            <w:shd w:val="clear" w:color="auto" w:fill="F2F2F2" w:themeFill="background1" w:themeFillShade="F2"/>
          </w:tcPr>
          <w:p w14:paraId="0D8E2FB0" w14:textId="77777777" w:rsidR="00AE57CA" w:rsidRPr="00104267" w:rsidRDefault="00AE57CA" w:rsidP="00585D47">
            <w:pPr>
              <w:spacing w:line="360" w:lineRule="auto"/>
              <w:rPr>
                <w:rFonts w:ascii="Arial" w:hAnsi="Arial" w:cs="Arial"/>
                <w:b/>
                <w:sz w:val="18"/>
                <w:szCs w:val="18"/>
              </w:rPr>
            </w:pPr>
            <w:r w:rsidRPr="00104267">
              <w:rPr>
                <w:rFonts w:ascii="Arial" w:hAnsi="Arial" w:cs="Arial"/>
                <w:b/>
                <w:sz w:val="18"/>
                <w:szCs w:val="18"/>
              </w:rPr>
              <w:t xml:space="preserve">Occupation </w:t>
            </w:r>
          </w:p>
        </w:tc>
      </w:tr>
      <w:tr w:rsidR="00585D47" w:rsidRPr="00104267" w14:paraId="0E759423" w14:textId="77777777" w:rsidTr="006E0290">
        <w:tc>
          <w:tcPr>
            <w:tcW w:w="1134" w:type="dxa"/>
            <w:vMerge/>
            <w:shd w:val="clear" w:color="auto" w:fill="F2F2F2" w:themeFill="background1" w:themeFillShade="F2"/>
          </w:tcPr>
          <w:p w14:paraId="72207191" w14:textId="77777777" w:rsidR="00AE57CA" w:rsidRPr="00104267" w:rsidRDefault="00AE57CA" w:rsidP="00585D47">
            <w:pPr>
              <w:spacing w:line="360" w:lineRule="auto"/>
              <w:rPr>
                <w:rFonts w:ascii="Arial" w:hAnsi="Arial" w:cs="Arial"/>
                <w:sz w:val="20"/>
              </w:rPr>
            </w:pPr>
          </w:p>
        </w:tc>
        <w:tc>
          <w:tcPr>
            <w:tcW w:w="709" w:type="dxa"/>
            <w:vMerge/>
            <w:shd w:val="clear" w:color="auto" w:fill="F2F2F2" w:themeFill="background1" w:themeFillShade="F2"/>
          </w:tcPr>
          <w:p w14:paraId="61B1BF1C" w14:textId="77777777" w:rsidR="00AE57CA" w:rsidRPr="00104267" w:rsidRDefault="00AE57CA" w:rsidP="00585D47">
            <w:pPr>
              <w:spacing w:line="360" w:lineRule="auto"/>
              <w:rPr>
                <w:rFonts w:ascii="Arial" w:hAnsi="Arial" w:cs="Arial"/>
                <w:sz w:val="20"/>
              </w:rPr>
            </w:pPr>
          </w:p>
        </w:tc>
        <w:tc>
          <w:tcPr>
            <w:tcW w:w="851" w:type="dxa"/>
            <w:vMerge/>
            <w:shd w:val="clear" w:color="auto" w:fill="F2F2F2" w:themeFill="background1" w:themeFillShade="F2"/>
          </w:tcPr>
          <w:p w14:paraId="7AFD83B0" w14:textId="77777777" w:rsidR="00AE57CA" w:rsidRPr="00104267" w:rsidRDefault="00AE57CA" w:rsidP="00585D47">
            <w:pPr>
              <w:spacing w:line="360" w:lineRule="auto"/>
              <w:rPr>
                <w:rFonts w:ascii="Arial" w:hAnsi="Arial" w:cs="Arial"/>
                <w:sz w:val="20"/>
              </w:rPr>
            </w:pPr>
          </w:p>
        </w:tc>
        <w:tc>
          <w:tcPr>
            <w:tcW w:w="1275" w:type="dxa"/>
            <w:vMerge/>
            <w:shd w:val="clear" w:color="auto" w:fill="F2F2F2" w:themeFill="background1" w:themeFillShade="F2"/>
          </w:tcPr>
          <w:p w14:paraId="6AB1F411" w14:textId="77777777" w:rsidR="00AE57CA" w:rsidRPr="00104267" w:rsidRDefault="00AE57CA" w:rsidP="00585D47">
            <w:pPr>
              <w:spacing w:line="360" w:lineRule="auto"/>
              <w:rPr>
                <w:rFonts w:ascii="Arial" w:hAnsi="Arial" w:cs="Arial"/>
                <w:sz w:val="20"/>
              </w:rPr>
            </w:pPr>
          </w:p>
        </w:tc>
        <w:tc>
          <w:tcPr>
            <w:tcW w:w="1276" w:type="dxa"/>
            <w:vMerge/>
            <w:shd w:val="clear" w:color="auto" w:fill="F2F2F2" w:themeFill="background1" w:themeFillShade="F2"/>
          </w:tcPr>
          <w:p w14:paraId="47ED1734" w14:textId="77777777" w:rsidR="00AE57CA" w:rsidRPr="00104267" w:rsidRDefault="00AE57CA" w:rsidP="00585D47">
            <w:pPr>
              <w:spacing w:line="360" w:lineRule="auto"/>
              <w:rPr>
                <w:rFonts w:ascii="Arial" w:hAnsi="Arial" w:cs="Arial"/>
                <w:sz w:val="20"/>
              </w:rPr>
            </w:pPr>
          </w:p>
        </w:tc>
        <w:tc>
          <w:tcPr>
            <w:tcW w:w="1276" w:type="dxa"/>
            <w:vMerge/>
            <w:shd w:val="clear" w:color="auto" w:fill="F2F2F2" w:themeFill="background1" w:themeFillShade="F2"/>
          </w:tcPr>
          <w:p w14:paraId="6D9FF65C" w14:textId="77777777" w:rsidR="00AE57CA" w:rsidRPr="00104267" w:rsidRDefault="00AE57CA" w:rsidP="00585D47">
            <w:pPr>
              <w:spacing w:line="360" w:lineRule="auto"/>
              <w:rPr>
                <w:rFonts w:ascii="Arial" w:hAnsi="Arial" w:cs="Arial"/>
                <w:sz w:val="20"/>
              </w:rPr>
            </w:pPr>
          </w:p>
        </w:tc>
        <w:tc>
          <w:tcPr>
            <w:tcW w:w="1134" w:type="dxa"/>
            <w:shd w:val="clear" w:color="auto" w:fill="F2F2F2" w:themeFill="background1" w:themeFillShade="F2"/>
          </w:tcPr>
          <w:p w14:paraId="2CBB2AC6" w14:textId="77777777" w:rsidR="00AE57CA" w:rsidRPr="00104267" w:rsidRDefault="00AE57CA" w:rsidP="00585D47">
            <w:pPr>
              <w:spacing w:line="360" w:lineRule="auto"/>
              <w:rPr>
                <w:rFonts w:ascii="Arial" w:hAnsi="Arial" w:cs="Arial"/>
                <w:sz w:val="20"/>
              </w:rPr>
            </w:pPr>
            <w:r w:rsidRPr="00104267">
              <w:rPr>
                <w:rFonts w:ascii="Arial" w:hAnsi="Arial" w:cs="Arial"/>
                <w:b/>
                <w:sz w:val="18"/>
                <w:szCs w:val="18"/>
              </w:rPr>
              <w:t>FIN no. (if applicable)</w:t>
            </w:r>
          </w:p>
        </w:tc>
        <w:tc>
          <w:tcPr>
            <w:tcW w:w="992" w:type="dxa"/>
            <w:shd w:val="clear" w:color="auto" w:fill="F2F2F2" w:themeFill="background1" w:themeFillShade="F2"/>
          </w:tcPr>
          <w:p w14:paraId="2364B171" w14:textId="77777777" w:rsidR="00AE57CA" w:rsidRPr="00104267" w:rsidRDefault="00AE57CA" w:rsidP="00585D47">
            <w:pPr>
              <w:spacing w:line="360" w:lineRule="auto"/>
              <w:rPr>
                <w:rFonts w:ascii="Arial" w:hAnsi="Arial" w:cs="Arial"/>
                <w:sz w:val="20"/>
              </w:rPr>
            </w:pPr>
            <w:r w:rsidRPr="00104267">
              <w:rPr>
                <w:rFonts w:ascii="Arial" w:hAnsi="Arial" w:cs="Arial"/>
                <w:b/>
                <w:sz w:val="18"/>
                <w:szCs w:val="18"/>
              </w:rPr>
              <w:t>Passport no.</w:t>
            </w:r>
          </w:p>
        </w:tc>
        <w:tc>
          <w:tcPr>
            <w:tcW w:w="1276" w:type="dxa"/>
            <w:vMerge/>
            <w:shd w:val="clear" w:color="auto" w:fill="F2F2F2" w:themeFill="background1" w:themeFillShade="F2"/>
          </w:tcPr>
          <w:p w14:paraId="68F808C6" w14:textId="77777777" w:rsidR="00AE57CA" w:rsidRPr="00104267" w:rsidRDefault="00AE57CA" w:rsidP="00585D47">
            <w:pPr>
              <w:spacing w:line="360" w:lineRule="auto"/>
              <w:rPr>
                <w:rFonts w:ascii="Arial" w:hAnsi="Arial" w:cs="Arial"/>
                <w:b/>
                <w:sz w:val="18"/>
                <w:szCs w:val="18"/>
              </w:rPr>
            </w:pPr>
          </w:p>
        </w:tc>
      </w:tr>
      <w:sdt>
        <w:sdtPr>
          <w:rPr>
            <w:rFonts w:cstheme="minorHAnsi"/>
            <w:sz w:val="20"/>
            <w:szCs w:val="20"/>
          </w:rPr>
          <w:id w:val="-622771593"/>
          <w15:repeatingSection/>
        </w:sdtPr>
        <w:sdtContent>
          <w:sdt>
            <w:sdtPr>
              <w:rPr>
                <w:rFonts w:cstheme="minorHAnsi"/>
                <w:sz w:val="20"/>
                <w:szCs w:val="20"/>
              </w:rPr>
              <w:id w:val="1614025939"/>
              <w:placeholder>
                <w:docPart w:val="DefaultPlaceholder_-1854013435"/>
              </w:placeholder>
              <w15:repeatingSectionItem/>
            </w:sdtPr>
            <w:sdtContent>
              <w:tr w:rsidR="00585D47" w:rsidRPr="00104267" w14:paraId="1D2D8109" w14:textId="77777777" w:rsidTr="006E0290">
                <w:sdt>
                  <w:sdtPr>
                    <w:rPr>
                      <w:rFonts w:cstheme="minorHAnsi"/>
                      <w:sz w:val="20"/>
                      <w:szCs w:val="20"/>
                    </w:rPr>
                    <w:id w:val="-1580658652"/>
                    <w:placeholder>
                      <w:docPart w:val="399D5FD003F14039A96C84E969D3D97A"/>
                    </w:placeholder>
                  </w:sdtPr>
                  <w:sdtContent>
                    <w:sdt>
                      <w:sdtPr>
                        <w:rPr>
                          <w:rFonts w:cstheme="minorHAnsi"/>
                          <w:sz w:val="20"/>
                          <w:szCs w:val="20"/>
                        </w:rPr>
                        <w:id w:val="291951179"/>
                        <w:placeholder>
                          <w:docPart w:val="B788FDE85CC945939F873AE05AE9E557"/>
                        </w:placeholder>
                        <w:showingPlcHdr/>
                      </w:sdtPr>
                      <w:sdtEndPr>
                        <w:rPr>
                          <w:b/>
                          <w:lang w:val="en-US"/>
                        </w:rPr>
                      </w:sdtEndPr>
                      <w:sdtContent>
                        <w:tc>
                          <w:tcPr>
                            <w:tcW w:w="1134" w:type="dxa"/>
                            <w:shd w:val="clear" w:color="auto" w:fill="DEEAF6" w:themeFill="accent1" w:themeFillTint="33"/>
                          </w:tcPr>
                          <w:p w14:paraId="4FC0AE06" w14:textId="1B2B7695" w:rsidR="00AE57CA" w:rsidRPr="00194586" w:rsidRDefault="0013609E" w:rsidP="00194586">
                            <w:pPr>
                              <w:spacing w:line="360" w:lineRule="auto"/>
                              <w:jc w:val="both"/>
                              <w:rPr>
                                <w:rFonts w:cstheme="minorHAnsi"/>
                                <w:sz w:val="20"/>
                                <w:szCs w:val="20"/>
                              </w:rPr>
                            </w:pPr>
                            <w:r w:rsidRPr="00194586">
                              <w:rPr>
                                <w:rStyle w:val="PlaceholderText"/>
                                <w:rFonts w:cstheme="minorHAnsi"/>
                                <w:sz w:val="20"/>
                                <w:szCs w:val="20"/>
                              </w:rPr>
                              <w:t>Click here to enter text.</w:t>
                            </w:r>
                          </w:p>
                        </w:tc>
                      </w:sdtContent>
                    </w:sdt>
                  </w:sdtContent>
                </w:sdt>
                <w:sdt>
                  <w:sdtPr>
                    <w:rPr>
                      <w:rFonts w:cstheme="minorHAnsi"/>
                      <w:sz w:val="20"/>
                      <w:szCs w:val="20"/>
                    </w:rPr>
                    <w:id w:val="-1815711688"/>
                    <w:placeholder>
                      <w:docPart w:val="E509B68409D04A7696778AFB229CBA4E"/>
                    </w:placeholder>
                    <w:showingPlcHdr/>
                    <w:date>
                      <w:dateFormat w:val="dd-MM-yy"/>
                      <w:lid w:val="en-SG"/>
                      <w:storeMappedDataAs w:val="dateTime"/>
                      <w:calendar w:val="gregorian"/>
                    </w:date>
                  </w:sdtPr>
                  <w:sdtContent>
                    <w:tc>
                      <w:tcPr>
                        <w:tcW w:w="709" w:type="dxa"/>
                        <w:shd w:val="clear" w:color="auto" w:fill="DEEAF6" w:themeFill="accent1" w:themeFillTint="33"/>
                      </w:tcPr>
                      <w:p w14:paraId="2DE0F592" w14:textId="77777777" w:rsidR="00AE57CA" w:rsidRPr="00194586" w:rsidRDefault="00AE57CA" w:rsidP="00194586">
                        <w:pPr>
                          <w:spacing w:line="360" w:lineRule="auto"/>
                          <w:jc w:val="both"/>
                          <w:rPr>
                            <w:rFonts w:cstheme="minorHAnsi"/>
                            <w:sz w:val="20"/>
                            <w:szCs w:val="20"/>
                          </w:rPr>
                        </w:pPr>
                        <w:r w:rsidRPr="00194586">
                          <w:rPr>
                            <w:rStyle w:val="PlaceholderText"/>
                            <w:rFonts w:cstheme="minorHAnsi"/>
                            <w:sz w:val="20"/>
                            <w:szCs w:val="20"/>
                          </w:rPr>
                          <w:t>Click or tap to enter a date.</w:t>
                        </w:r>
                      </w:p>
                    </w:tc>
                  </w:sdtContent>
                </w:sdt>
                <w:sdt>
                  <w:sdtPr>
                    <w:rPr>
                      <w:rFonts w:cstheme="minorHAnsi"/>
                      <w:sz w:val="20"/>
                      <w:szCs w:val="20"/>
                    </w:rPr>
                    <w:id w:val="-2132621400"/>
                    <w:placeholder>
                      <w:docPart w:val="243560BC5E154DE687394F1D340BAE85"/>
                    </w:placeholder>
                    <w:showingPlcHdr/>
                    <w:dropDownList>
                      <w:listItem w:value="Choose an item."/>
                      <w:listItem w:displayText="Male" w:value="Male"/>
                      <w:listItem w:displayText="Female" w:value="Female"/>
                    </w:dropDownList>
                  </w:sdtPr>
                  <w:sdtContent>
                    <w:tc>
                      <w:tcPr>
                        <w:tcW w:w="851" w:type="dxa"/>
                        <w:shd w:val="clear" w:color="auto" w:fill="DEEAF6" w:themeFill="accent1" w:themeFillTint="33"/>
                      </w:tcPr>
                      <w:p w14:paraId="2A39B044" w14:textId="77777777" w:rsidR="00AE57CA" w:rsidRPr="00194586" w:rsidRDefault="00AE57CA" w:rsidP="00194586">
                        <w:pPr>
                          <w:spacing w:line="360" w:lineRule="auto"/>
                          <w:jc w:val="both"/>
                          <w:rPr>
                            <w:rFonts w:cstheme="minorHAnsi"/>
                            <w:sz w:val="20"/>
                            <w:szCs w:val="20"/>
                          </w:rPr>
                        </w:pPr>
                        <w:r w:rsidRPr="00194586">
                          <w:rPr>
                            <w:rStyle w:val="PlaceholderText"/>
                            <w:rFonts w:cstheme="minorHAnsi"/>
                            <w:sz w:val="20"/>
                            <w:szCs w:val="20"/>
                          </w:rPr>
                          <w:t>Choose an item.</w:t>
                        </w:r>
                      </w:p>
                    </w:tc>
                  </w:sdtContent>
                </w:sdt>
                <w:sdt>
                  <w:sdtPr>
                    <w:rPr>
                      <w:rFonts w:cstheme="minorHAnsi"/>
                      <w:sz w:val="20"/>
                      <w:szCs w:val="20"/>
                    </w:rPr>
                    <w:id w:val="-446780794"/>
                    <w:placeholder>
                      <w:docPart w:val="243560BC5E154DE687394F1D340BAE85"/>
                    </w:placeholder>
                    <w:showingPlcHdr/>
                    <w:dropDownList>
                      <w:listItem w:value="Choose an item."/>
                      <w:listItem w:displayText="Singapore citizen" w:value="Singapore citizen"/>
                      <w:listItem w:displayText="Singapore permanent resident" w:value="Singapore permanent resident"/>
                      <w:listItem w:displayText="Others" w:value="Others"/>
                    </w:dropDownList>
                  </w:sdtPr>
                  <w:sdtContent>
                    <w:tc>
                      <w:tcPr>
                        <w:tcW w:w="1275" w:type="dxa"/>
                        <w:shd w:val="clear" w:color="auto" w:fill="DEEAF6" w:themeFill="accent1" w:themeFillTint="33"/>
                      </w:tcPr>
                      <w:p w14:paraId="022BEC76" w14:textId="3BE58915" w:rsidR="00AE57CA" w:rsidRPr="00194586" w:rsidRDefault="002D11D4" w:rsidP="00194586">
                        <w:pPr>
                          <w:spacing w:line="360" w:lineRule="auto"/>
                          <w:jc w:val="both"/>
                          <w:rPr>
                            <w:rFonts w:cstheme="minorHAnsi"/>
                            <w:sz w:val="20"/>
                            <w:szCs w:val="20"/>
                          </w:rPr>
                        </w:pPr>
                        <w:r w:rsidRPr="00194586">
                          <w:rPr>
                            <w:rStyle w:val="PlaceholderText"/>
                            <w:rFonts w:cstheme="minorHAnsi"/>
                            <w:sz w:val="20"/>
                            <w:szCs w:val="20"/>
                          </w:rPr>
                          <w:t>Choose an item.</w:t>
                        </w:r>
                      </w:p>
                    </w:tc>
                  </w:sdtContent>
                </w:sdt>
                <w:sdt>
                  <w:sdtPr>
                    <w:rPr>
                      <w:rFonts w:cstheme="minorHAnsi"/>
                      <w:sz w:val="20"/>
                      <w:szCs w:val="20"/>
                    </w:rPr>
                    <w:id w:val="932016050"/>
                    <w:placeholder>
                      <w:docPart w:val="399D5FD003F14039A96C84E969D3D97A"/>
                    </w:placeholder>
                    <w:showingPlcHdr/>
                  </w:sdtPr>
                  <w:sdtContent>
                    <w:tc>
                      <w:tcPr>
                        <w:tcW w:w="1276" w:type="dxa"/>
                        <w:shd w:val="clear" w:color="auto" w:fill="DEEAF6" w:themeFill="accent1" w:themeFillTint="33"/>
                      </w:tcPr>
                      <w:p w14:paraId="6A1B107B" w14:textId="77777777" w:rsidR="00AE57CA" w:rsidRPr="00194586" w:rsidRDefault="00AE57CA"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sdt>
                  <w:sdtPr>
                    <w:rPr>
                      <w:rFonts w:cstheme="minorHAnsi"/>
                      <w:sz w:val="20"/>
                      <w:szCs w:val="20"/>
                    </w:rPr>
                    <w:id w:val="1533693658"/>
                    <w:placeholder>
                      <w:docPart w:val="399D5FD003F14039A96C84E969D3D97A"/>
                    </w:placeholder>
                    <w:showingPlcHdr/>
                  </w:sdtPr>
                  <w:sdtContent>
                    <w:tc>
                      <w:tcPr>
                        <w:tcW w:w="1276" w:type="dxa"/>
                        <w:shd w:val="clear" w:color="auto" w:fill="DEEAF6" w:themeFill="accent1" w:themeFillTint="33"/>
                      </w:tcPr>
                      <w:p w14:paraId="2B541F92" w14:textId="03D12D94" w:rsidR="00AE57CA" w:rsidRPr="00194586" w:rsidRDefault="002D11D4"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sdt>
                  <w:sdtPr>
                    <w:rPr>
                      <w:rFonts w:cstheme="minorHAnsi"/>
                      <w:sz w:val="20"/>
                      <w:szCs w:val="20"/>
                    </w:rPr>
                    <w:id w:val="625432202"/>
                    <w:placeholder>
                      <w:docPart w:val="F3B8C028EEE243608F9C7C1643CA78AA"/>
                    </w:placeholder>
                    <w:showingPlcHdr/>
                  </w:sdtPr>
                  <w:sdtContent>
                    <w:tc>
                      <w:tcPr>
                        <w:tcW w:w="1134" w:type="dxa"/>
                        <w:shd w:val="clear" w:color="auto" w:fill="DEEAF6" w:themeFill="accent1" w:themeFillTint="33"/>
                      </w:tcPr>
                      <w:p w14:paraId="554BE932" w14:textId="2633D179" w:rsidR="00AE57CA" w:rsidRPr="00194586" w:rsidRDefault="00624D55"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sdt>
                  <w:sdtPr>
                    <w:rPr>
                      <w:rFonts w:cstheme="minorHAnsi"/>
                      <w:sz w:val="20"/>
                      <w:szCs w:val="20"/>
                    </w:rPr>
                    <w:id w:val="-1677253175"/>
                    <w:placeholder>
                      <w:docPart w:val="399D5FD003F14039A96C84E969D3D97A"/>
                    </w:placeholder>
                    <w:showingPlcHdr/>
                  </w:sdtPr>
                  <w:sdtContent>
                    <w:tc>
                      <w:tcPr>
                        <w:tcW w:w="992" w:type="dxa"/>
                        <w:shd w:val="clear" w:color="auto" w:fill="DEEAF6" w:themeFill="accent1" w:themeFillTint="33"/>
                      </w:tcPr>
                      <w:p w14:paraId="5C3E161A" w14:textId="74784886" w:rsidR="00AE57CA" w:rsidRPr="00194586" w:rsidRDefault="002D11D4"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sdt>
                  <w:sdtPr>
                    <w:rPr>
                      <w:rFonts w:cstheme="minorHAnsi"/>
                      <w:sz w:val="20"/>
                      <w:szCs w:val="20"/>
                    </w:rPr>
                    <w:id w:val="-466822499"/>
                    <w:placeholder>
                      <w:docPart w:val="CF7A3BD33E80407FBA2636A20015B720"/>
                    </w:placeholder>
                    <w:showingPlcHdr/>
                  </w:sdtPr>
                  <w:sdtContent>
                    <w:tc>
                      <w:tcPr>
                        <w:tcW w:w="1276" w:type="dxa"/>
                        <w:shd w:val="clear" w:color="auto" w:fill="DEEAF6" w:themeFill="accent1" w:themeFillTint="33"/>
                      </w:tcPr>
                      <w:p w14:paraId="54E2D5B6" w14:textId="190CCD44" w:rsidR="00AE57CA" w:rsidRPr="00194586" w:rsidRDefault="006779E9"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tr>
            </w:sdtContent>
          </w:sdt>
        </w:sdtContent>
      </w:sdt>
    </w:tbl>
    <w:p w14:paraId="631CF188" w14:textId="77777777" w:rsidR="00BB68DE" w:rsidRPr="00104267" w:rsidRDefault="00BB68DE" w:rsidP="00585D47">
      <w:pPr>
        <w:pStyle w:val="ListParagraph"/>
        <w:spacing w:after="0" w:line="288" w:lineRule="auto"/>
        <w:ind w:left="1146"/>
        <w:jc w:val="both"/>
        <w:rPr>
          <w:rFonts w:ascii="Arial" w:hAnsi="Arial" w:cs="Arial"/>
          <w:sz w:val="20"/>
          <w:lang w:val="en-US"/>
        </w:rPr>
      </w:pPr>
    </w:p>
    <w:p w14:paraId="44A3CE10" w14:textId="6C9F73BF" w:rsidR="00FC7A9E" w:rsidRPr="00D70A54" w:rsidRDefault="00FC7A9E" w:rsidP="00D70A54">
      <w:pPr>
        <w:spacing w:after="0" w:line="288" w:lineRule="auto"/>
        <w:jc w:val="both"/>
        <w:rPr>
          <w:rFonts w:ascii="Arial" w:hAnsi="Arial" w:cs="Arial"/>
          <w:sz w:val="20"/>
        </w:rPr>
      </w:pPr>
    </w:p>
    <w:p w14:paraId="5B25052B" w14:textId="07AA4723" w:rsidR="00FC7A9E" w:rsidRPr="00B52B73" w:rsidRDefault="00B7349C" w:rsidP="00585D47">
      <w:pPr>
        <w:shd w:val="clear" w:color="auto" w:fill="44546A" w:themeFill="text2"/>
        <w:spacing w:after="0" w:line="288" w:lineRule="auto"/>
        <w:jc w:val="both"/>
        <w:rPr>
          <w:rFonts w:cstheme="minorHAnsi"/>
          <w:color w:val="FFFFFF" w:themeColor="background1"/>
          <w:sz w:val="20"/>
          <w:szCs w:val="20"/>
          <w:lang w:val="en-US"/>
        </w:rPr>
      </w:pPr>
      <w:r>
        <w:rPr>
          <w:rFonts w:cstheme="minorHAnsi"/>
          <w:color w:val="FFFFFF" w:themeColor="background1"/>
          <w:sz w:val="20"/>
          <w:lang w:val="en-US"/>
        </w:rPr>
        <w:t>SECTION IV</w:t>
      </w:r>
      <w:r w:rsidR="001A3E1B" w:rsidRPr="00B52B73">
        <w:rPr>
          <w:rFonts w:cstheme="minorHAnsi"/>
          <w:color w:val="FFFFFF" w:themeColor="background1"/>
          <w:sz w:val="20"/>
          <w:lang w:val="en-US"/>
        </w:rPr>
        <w:t xml:space="preserve">: </w:t>
      </w:r>
      <w:r w:rsidR="007A0FB6" w:rsidRPr="00B52B73">
        <w:rPr>
          <w:rFonts w:cstheme="minorHAnsi"/>
          <w:color w:val="FFFFFF" w:themeColor="background1"/>
          <w:sz w:val="20"/>
          <w:szCs w:val="20"/>
          <w:lang w:val="en-US"/>
        </w:rPr>
        <w:t>PARTICULARS OF</w:t>
      </w:r>
      <w:r w:rsidR="00877AFE" w:rsidRPr="00B52B73">
        <w:rPr>
          <w:rFonts w:cstheme="minorHAnsi"/>
          <w:color w:val="FFFFFF" w:themeColor="background1"/>
          <w:sz w:val="20"/>
          <w:szCs w:val="20"/>
          <w:lang w:val="en-US"/>
        </w:rPr>
        <w:t xml:space="preserve"> </w:t>
      </w:r>
      <w:r w:rsidR="007A0FB6" w:rsidRPr="00B52B73">
        <w:rPr>
          <w:rFonts w:cstheme="minorHAnsi"/>
          <w:color w:val="FFFFFF" w:themeColor="background1"/>
          <w:sz w:val="20"/>
          <w:szCs w:val="20"/>
          <w:lang w:val="en-US"/>
        </w:rPr>
        <w:t>KEY OFFICER</w:t>
      </w:r>
      <w:r w:rsidR="00877AFE" w:rsidRPr="00B52B73">
        <w:rPr>
          <w:rFonts w:cstheme="minorHAnsi"/>
          <w:color w:val="FFFFFF" w:themeColor="background1"/>
          <w:sz w:val="20"/>
          <w:szCs w:val="20"/>
          <w:lang w:val="en-US"/>
        </w:rPr>
        <w:t>S</w:t>
      </w:r>
    </w:p>
    <w:p w14:paraId="744FE9A4" w14:textId="77777777" w:rsidR="001A3E1B" w:rsidRPr="007210FD" w:rsidRDefault="001A3E1B" w:rsidP="00585D47">
      <w:pPr>
        <w:spacing w:after="0" w:line="288" w:lineRule="auto"/>
        <w:jc w:val="both"/>
        <w:rPr>
          <w:rFonts w:cstheme="minorHAnsi"/>
          <w:sz w:val="20"/>
          <w:szCs w:val="20"/>
        </w:rPr>
      </w:pPr>
    </w:p>
    <w:p w14:paraId="3644242E" w14:textId="61C60304" w:rsidR="00884C1D" w:rsidRPr="00B52B73" w:rsidRDefault="00884C1D" w:rsidP="006A0F1B">
      <w:pPr>
        <w:pStyle w:val="ListParagraph"/>
        <w:numPr>
          <w:ilvl w:val="0"/>
          <w:numId w:val="13"/>
        </w:numPr>
        <w:spacing w:after="0" w:line="288" w:lineRule="auto"/>
        <w:ind w:left="567" w:hanging="567"/>
        <w:jc w:val="both"/>
        <w:rPr>
          <w:rFonts w:cstheme="minorHAnsi"/>
          <w:sz w:val="20"/>
          <w:szCs w:val="20"/>
        </w:rPr>
      </w:pPr>
      <w:r w:rsidRPr="00B52B73">
        <w:rPr>
          <w:rFonts w:cstheme="minorHAnsi"/>
          <w:sz w:val="20"/>
          <w:szCs w:val="20"/>
        </w:rPr>
        <w:t>Provide information on the</w:t>
      </w:r>
      <w:r w:rsidR="00877AFE" w:rsidRPr="00B52B73">
        <w:rPr>
          <w:rFonts w:cstheme="minorHAnsi"/>
          <w:sz w:val="20"/>
          <w:szCs w:val="20"/>
        </w:rPr>
        <w:t xml:space="preserve"> </w:t>
      </w:r>
      <w:r w:rsidR="006A3FFB" w:rsidRPr="00B52B73">
        <w:rPr>
          <w:rFonts w:cstheme="minorHAnsi"/>
          <w:sz w:val="20"/>
          <w:szCs w:val="20"/>
        </w:rPr>
        <w:t>key officers</w:t>
      </w:r>
      <w:r w:rsidR="00FD5718" w:rsidRPr="00B52B73">
        <w:rPr>
          <w:rFonts w:cstheme="minorHAnsi"/>
          <w:sz w:val="20"/>
          <w:szCs w:val="20"/>
        </w:rPr>
        <w:t xml:space="preserve"> </w:t>
      </w:r>
      <w:r w:rsidRPr="00B52B73">
        <w:rPr>
          <w:rFonts w:cstheme="minorHAnsi"/>
          <w:sz w:val="20"/>
          <w:szCs w:val="20"/>
        </w:rPr>
        <w:t xml:space="preserve">of the exempt </w:t>
      </w:r>
      <w:r w:rsidR="001B3304" w:rsidRPr="00B52B73">
        <w:rPr>
          <w:rFonts w:cstheme="minorHAnsi"/>
          <w:sz w:val="20"/>
          <w:szCs w:val="20"/>
        </w:rPr>
        <w:t>person</w:t>
      </w:r>
      <w:r w:rsidRPr="00B52B73">
        <w:rPr>
          <w:rFonts w:cstheme="minorHAnsi"/>
          <w:sz w:val="20"/>
          <w:szCs w:val="20"/>
        </w:rPr>
        <w:t>.</w:t>
      </w:r>
      <w:r w:rsidR="00CB2C4B">
        <w:rPr>
          <w:rFonts w:cstheme="minorHAnsi"/>
          <w:sz w:val="20"/>
          <w:szCs w:val="20"/>
        </w:rPr>
        <w:t xml:space="preserve"> Where a key officer holds dual roles (e.g. Chief Executive Officer and Executive Director), please indicate this in separate rows in the table below. </w:t>
      </w:r>
    </w:p>
    <w:p w14:paraId="6F2CBF37" w14:textId="407E76B9" w:rsidR="00884C1D" w:rsidRPr="00213348" w:rsidRDefault="00884C1D" w:rsidP="00154FCE">
      <w:pPr>
        <w:pStyle w:val="ListParagraph"/>
        <w:spacing w:after="0" w:line="288" w:lineRule="auto"/>
        <w:ind w:left="1287"/>
        <w:jc w:val="both"/>
        <w:rPr>
          <w:rFonts w:cstheme="minorHAnsi"/>
          <w:sz w:val="20"/>
          <w:szCs w:val="20"/>
        </w:rPr>
      </w:pPr>
    </w:p>
    <w:tbl>
      <w:tblPr>
        <w:tblStyle w:val="TableGrid"/>
        <w:tblW w:w="9923" w:type="dxa"/>
        <w:tblInd w:w="562" w:type="dxa"/>
        <w:tblLayout w:type="fixed"/>
        <w:tblLook w:val="04A0" w:firstRow="1" w:lastRow="0" w:firstColumn="1" w:lastColumn="0" w:noHBand="0" w:noVBand="1"/>
      </w:tblPr>
      <w:tblGrid>
        <w:gridCol w:w="1134"/>
        <w:gridCol w:w="993"/>
        <w:gridCol w:w="816"/>
        <w:gridCol w:w="885"/>
        <w:gridCol w:w="1275"/>
        <w:gridCol w:w="1276"/>
        <w:gridCol w:w="1276"/>
        <w:gridCol w:w="1276"/>
        <w:gridCol w:w="992"/>
      </w:tblGrid>
      <w:tr w:rsidR="004156EE" w:rsidRPr="007210FD" w14:paraId="57D6F520" w14:textId="77777777" w:rsidTr="00213348">
        <w:tc>
          <w:tcPr>
            <w:tcW w:w="1134" w:type="dxa"/>
            <w:vMerge w:val="restart"/>
            <w:shd w:val="clear" w:color="auto" w:fill="F2F2F2" w:themeFill="background1" w:themeFillShade="F2"/>
          </w:tcPr>
          <w:p w14:paraId="2059B9A0" w14:textId="146B02EB" w:rsidR="00100165" w:rsidRPr="00B52B73" w:rsidRDefault="00100165" w:rsidP="00585D47">
            <w:pPr>
              <w:spacing w:line="360" w:lineRule="auto"/>
              <w:rPr>
                <w:rFonts w:cstheme="minorHAnsi"/>
                <w:b/>
                <w:sz w:val="18"/>
                <w:szCs w:val="18"/>
              </w:rPr>
            </w:pPr>
            <w:r w:rsidRPr="00B52B73">
              <w:rPr>
                <w:rFonts w:cstheme="minorHAnsi"/>
                <w:b/>
                <w:sz w:val="18"/>
                <w:szCs w:val="18"/>
              </w:rPr>
              <w:t>Name of individual</w:t>
            </w:r>
          </w:p>
        </w:tc>
        <w:tc>
          <w:tcPr>
            <w:tcW w:w="993" w:type="dxa"/>
            <w:vMerge w:val="restart"/>
            <w:shd w:val="clear" w:color="auto" w:fill="F2F2F2" w:themeFill="background1" w:themeFillShade="F2"/>
          </w:tcPr>
          <w:p w14:paraId="2D33049F" w14:textId="3792BD72" w:rsidR="00100165" w:rsidRPr="00B52B73" w:rsidRDefault="00100165" w:rsidP="00585D47">
            <w:pPr>
              <w:spacing w:line="360" w:lineRule="auto"/>
              <w:rPr>
                <w:rFonts w:cstheme="minorHAnsi"/>
                <w:b/>
                <w:sz w:val="18"/>
                <w:szCs w:val="18"/>
              </w:rPr>
            </w:pPr>
            <w:proofErr w:type="gramStart"/>
            <w:r w:rsidRPr="00B52B73">
              <w:rPr>
                <w:rFonts w:cstheme="minorHAnsi"/>
                <w:b/>
                <w:sz w:val="18"/>
                <w:szCs w:val="18"/>
              </w:rPr>
              <w:t>Designation</w:t>
            </w:r>
            <w:r w:rsidR="004156EE" w:rsidRPr="00B52B73">
              <w:rPr>
                <w:rFonts w:cstheme="minorHAnsi"/>
                <w:b/>
                <w:sz w:val="18"/>
                <w:szCs w:val="18"/>
              </w:rPr>
              <w:t xml:space="preserve"> </w:t>
            </w:r>
            <w:r w:rsidR="00206A6E" w:rsidRPr="00B52B73">
              <w:rPr>
                <w:rFonts w:cstheme="minorHAnsi"/>
                <w:b/>
                <w:sz w:val="18"/>
                <w:szCs w:val="18"/>
              </w:rPr>
              <w:t xml:space="preserve"> </w:t>
            </w:r>
            <w:r w:rsidR="00F95A78" w:rsidRPr="00B52B73">
              <w:rPr>
                <w:rFonts w:cstheme="minorHAnsi"/>
                <w:b/>
                <w:sz w:val="18"/>
                <w:szCs w:val="18"/>
              </w:rPr>
              <w:t>/</w:t>
            </w:r>
            <w:proofErr w:type="gramEnd"/>
            <w:r w:rsidR="00F95A78" w:rsidRPr="00B52B73">
              <w:rPr>
                <w:rFonts w:cstheme="minorHAnsi"/>
                <w:b/>
                <w:sz w:val="18"/>
                <w:szCs w:val="18"/>
              </w:rPr>
              <w:t xml:space="preserve"> Role</w:t>
            </w:r>
            <w:r w:rsidRPr="00B52B73">
              <w:rPr>
                <w:rFonts w:cstheme="minorHAnsi"/>
                <w:b/>
                <w:sz w:val="18"/>
                <w:szCs w:val="18"/>
              </w:rPr>
              <w:t xml:space="preserve"> in the exempt person</w:t>
            </w:r>
          </w:p>
        </w:tc>
        <w:tc>
          <w:tcPr>
            <w:tcW w:w="816" w:type="dxa"/>
            <w:vMerge w:val="restart"/>
            <w:shd w:val="clear" w:color="auto" w:fill="F2F2F2" w:themeFill="background1" w:themeFillShade="F2"/>
          </w:tcPr>
          <w:p w14:paraId="0CCD04E2" w14:textId="77777777" w:rsidR="00100165" w:rsidRPr="00B52B73" w:rsidRDefault="00100165" w:rsidP="00585D47">
            <w:pPr>
              <w:spacing w:line="360" w:lineRule="auto"/>
              <w:rPr>
                <w:rFonts w:cstheme="minorHAnsi"/>
                <w:b/>
                <w:sz w:val="18"/>
                <w:szCs w:val="18"/>
              </w:rPr>
            </w:pPr>
            <w:r w:rsidRPr="00B52B73">
              <w:rPr>
                <w:rFonts w:cstheme="minorHAnsi"/>
                <w:b/>
                <w:sz w:val="18"/>
                <w:szCs w:val="18"/>
              </w:rPr>
              <w:t>Date of birth</w:t>
            </w:r>
          </w:p>
          <w:p w14:paraId="194504E8" w14:textId="77777777" w:rsidR="00100165" w:rsidRPr="00B52B73" w:rsidRDefault="00100165" w:rsidP="00585D47">
            <w:pPr>
              <w:spacing w:line="360" w:lineRule="auto"/>
              <w:rPr>
                <w:rFonts w:cstheme="minorHAnsi"/>
                <w:b/>
                <w:sz w:val="18"/>
                <w:szCs w:val="18"/>
              </w:rPr>
            </w:pPr>
          </w:p>
        </w:tc>
        <w:tc>
          <w:tcPr>
            <w:tcW w:w="885" w:type="dxa"/>
            <w:vMerge w:val="restart"/>
            <w:shd w:val="clear" w:color="auto" w:fill="F2F2F2" w:themeFill="background1" w:themeFillShade="F2"/>
          </w:tcPr>
          <w:p w14:paraId="07D9F427" w14:textId="0AA6D6B6" w:rsidR="00100165" w:rsidRPr="00B52B73" w:rsidRDefault="00100165" w:rsidP="00585D47">
            <w:pPr>
              <w:spacing w:line="360" w:lineRule="auto"/>
              <w:rPr>
                <w:rFonts w:cstheme="minorHAnsi"/>
                <w:b/>
                <w:sz w:val="18"/>
                <w:szCs w:val="18"/>
              </w:rPr>
            </w:pPr>
            <w:r w:rsidRPr="00B52B73">
              <w:rPr>
                <w:rFonts w:cstheme="minorHAnsi"/>
                <w:b/>
                <w:sz w:val="18"/>
                <w:szCs w:val="18"/>
              </w:rPr>
              <w:t>Gender</w:t>
            </w:r>
          </w:p>
        </w:tc>
        <w:tc>
          <w:tcPr>
            <w:tcW w:w="1275" w:type="dxa"/>
            <w:vMerge w:val="restart"/>
            <w:shd w:val="clear" w:color="auto" w:fill="F2F2F2" w:themeFill="background1" w:themeFillShade="F2"/>
          </w:tcPr>
          <w:p w14:paraId="4F7834AA" w14:textId="76DC137F" w:rsidR="00100165" w:rsidRPr="00B52B73" w:rsidRDefault="00100165" w:rsidP="00585D47">
            <w:pPr>
              <w:spacing w:line="360" w:lineRule="auto"/>
              <w:rPr>
                <w:rFonts w:cstheme="minorHAnsi"/>
                <w:b/>
                <w:sz w:val="18"/>
                <w:szCs w:val="18"/>
              </w:rPr>
            </w:pPr>
            <w:r w:rsidRPr="00B52B73">
              <w:rPr>
                <w:rFonts w:cstheme="minorHAnsi"/>
                <w:b/>
                <w:sz w:val="18"/>
                <w:szCs w:val="18"/>
              </w:rPr>
              <w:t>Nationality type</w:t>
            </w:r>
          </w:p>
        </w:tc>
        <w:tc>
          <w:tcPr>
            <w:tcW w:w="1276" w:type="dxa"/>
            <w:vMerge w:val="restart"/>
            <w:shd w:val="clear" w:color="auto" w:fill="F2F2F2" w:themeFill="background1" w:themeFillShade="F2"/>
          </w:tcPr>
          <w:p w14:paraId="518935F3" w14:textId="67705C12" w:rsidR="00100165" w:rsidRPr="00B52B73" w:rsidRDefault="00100165" w:rsidP="00585D47">
            <w:pPr>
              <w:spacing w:line="360" w:lineRule="auto"/>
              <w:rPr>
                <w:rFonts w:cstheme="minorHAnsi"/>
                <w:b/>
                <w:sz w:val="18"/>
                <w:szCs w:val="18"/>
              </w:rPr>
            </w:pPr>
            <w:r w:rsidRPr="00B52B73">
              <w:rPr>
                <w:rFonts w:cstheme="minorHAnsi"/>
                <w:b/>
                <w:sz w:val="18"/>
                <w:szCs w:val="18"/>
              </w:rPr>
              <w:t>Country of citizenship (for non-Singapore citizens)</w:t>
            </w:r>
          </w:p>
        </w:tc>
        <w:tc>
          <w:tcPr>
            <w:tcW w:w="3544" w:type="dxa"/>
            <w:gridSpan w:val="3"/>
            <w:shd w:val="clear" w:color="auto" w:fill="F2F2F2" w:themeFill="background1" w:themeFillShade="F2"/>
          </w:tcPr>
          <w:p w14:paraId="26B70F69" w14:textId="7CE2C948" w:rsidR="00100165" w:rsidRPr="00B52B73" w:rsidRDefault="00100165" w:rsidP="00585D47">
            <w:pPr>
              <w:spacing w:line="360" w:lineRule="auto"/>
              <w:jc w:val="center"/>
              <w:rPr>
                <w:rFonts w:cstheme="minorHAnsi"/>
                <w:b/>
                <w:sz w:val="18"/>
                <w:szCs w:val="18"/>
              </w:rPr>
            </w:pPr>
            <w:r w:rsidRPr="00B52B73">
              <w:rPr>
                <w:rFonts w:cstheme="minorHAnsi"/>
                <w:b/>
                <w:sz w:val="18"/>
                <w:szCs w:val="18"/>
              </w:rPr>
              <w:t>Identification number</w:t>
            </w:r>
          </w:p>
        </w:tc>
      </w:tr>
      <w:tr w:rsidR="004156EE" w:rsidRPr="00104267" w14:paraId="7A3330AD" w14:textId="77777777" w:rsidTr="00213348">
        <w:tc>
          <w:tcPr>
            <w:tcW w:w="1134" w:type="dxa"/>
            <w:vMerge/>
            <w:shd w:val="clear" w:color="auto" w:fill="F2F2F2" w:themeFill="background1" w:themeFillShade="F2"/>
          </w:tcPr>
          <w:p w14:paraId="126F8795" w14:textId="24929F85" w:rsidR="00100165" w:rsidRPr="00B52B73" w:rsidRDefault="00100165" w:rsidP="00585D47">
            <w:pPr>
              <w:spacing w:line="360" w:lineRule="auto"/>
              <w:rPr>
                <w:rFonts w:cstheme="minorHAnsi"/>
                <w:b/>
                <w:sz w:val="18"/>
                <w:szCs w:val="18"/>
              </w:rPr>
            </w:pPr>
          </w:p>
        </w:tc>
        <w:tc>
          <w:tcPr>
            <w:tcW w:w="993" w:type="dxa"/>
            <w:vMerge/>
            <w:shd w:val="clear" w:color="auto" w:fill="F2F2F2" w:themeFill="background1" w:themeFillShade="F2"/>
          </w:tcPr>
          <w:p w14:paraId="7C31A7FE" w14:textId="23EF36A2" w:rsidR="00100165" w:rsidRPr="00B52B73" w:rsidRDefault="00100165" w:rsidP="00585D47">
            <w:pPr>
              <w:spacing w:line="360" w:lineRule="auto"/>
              <w:rPr>
                <w:rFonts w:cstheme="minorHAnsi"/>
                <w:b/>
                <w:sz w:val="18"/>
                <w:szCs w:val="18"/>
              </w:rPr>
            </w:pPr>
          </w:p>
        </w:tc>
        <w:tc>
          <w:tcPr>
            <w:tcW w:w="816" w:type="dxa"/>
            <w:vMerge/>
            <w:shd w:val="clear" w:color="auto" w:fill="F2F2F2" w:themeFill="background1" w:themeFillShade="F2"/>
          </w:tcPr>
          <w:p w14:paraId="36C40C36" w14:textId="77777777" w:rsidR="00100165" w:rsidRPr="00B52B73" w:rsidRDefault="00100165" w:rsidP="00585D47">
            <w:pPr>
              <w:spacing w:line="360" w:lineRule="auto"/>
              <w:rPr>
                <w:rFonts w:cstheme="minorHAnsi"/>
                <w:b/>
                <w:sz w:val="18"/>
                <w:szCs w:val="18"/>
              </w:rPr>
            </w:pPr>
          </w:p>
        </w:tc>
        <w:tc>
          <w:tcPr>
            <w:tcW w:w="885" w:type="dxa"/>
            <w:vMerge/>
            <w:shd w:val="clear" w:color="auto" w:fill="F2F2F2" w:themeFill="background1" w:themeFillShade="F2"/>
          </w:tcPr>
          <w:p w14:paraId="1A153243" w14:textId="1E3C2ED8" w:rsidR="00100165" w:rsidRPr="00B52B73" w:rsidRDefault="00100165" w:rsidP="00585D47">
            <w:pPr>
              <w:spacing w:line="360" w:lineRule="auto"/>
              <w:rPr>
                <w:rFonts w:cstheme="minorHAnsi"/>
                <w:b/>
                <w:sz w:val="18"/>
                <w:szCs w:val="18"/>
              </w:rPr>
            </w:pPr>
          </w:p>
        </w:tc>
        <w:tc>
          <w:tcPr>
            <w:tcW w:w="1275" w:type="dxa"/>
            <w:vMerge/>
            <w:shd w:val="clear" w:color="auto" w:fill="F2F2F2" w:themeFill="background1" w:themeFillShade="F2"/>
          </w:tcPr>
          <w:p w14:paraId="3A35E21F" w14:textId="79716335" w:rsidR="00100165" w:rsidRPr="00B52B73" w:rsidRDefault="00100165" w:rsidP="00585D47">
            <w:pPr>
              <w:spacing w:line="360" w:lineRule="auto"/>
              <w:rPr>
                <w:rFonts w:cstheme="minorHAnsi"/>
                <w:b/>
                <w:sz w:val="18"/>
                <w:szCs w:val="18"/>
              </w:rPr>
            </w:pPr>
          </w:p>
        </w:tc>
        <w:tc>
          <w:tcPr>
            <w:tcW w:w="1276" w:type="dxa"/>
            <w:vMerge/>
            <w:shd w:val="clear" w:color="auto" w:fill="F2F2F2" w:themeFill="background1" w:themeFillShade="F2"/>
          </w:tcPr>
          <w:p w14:paraId="4030986D" w14:textId="66B6B6D9" w:rsidR="00100165" w:rsidRPr="00B52B73" w:rsidRDefault="00100165" w:rsidP="00585D47">
            <w:pPr>
              <w:spacing w:line="360" w:lineRule="auto"/>
              <w:rPr>
                <w:rFonts w:cstheme="minorHAnsi"/>
                <w:b/>
                <w:sz w:val="18"/>
                <w:szCs w:val="18"/>
              </w:rPr>
            </w:pPr>
          </w:p>
        </w:tc>
        <w:tc>
          <w:tcPr>
            <w:tcW w:w="1276" w:type="dxa"/>
            <w:vMerge w:val="restart"/>
            <w:shd w:val="clear" w:color="auto" w:fill="F2F2F2" w:themeFill="background1" w:themeFillShade="F2"/>
          </w:tcPr>
          <w:p w14:paraId="23546D48" w14:textId="77777777" w:rsidR="00100165" w:rsidRPr="00B52B73" w:rsidRDefault="00100165" w:rsidP="00585D47">
            <w:pPr>
              <w:spacing w:line="360" w:lineRule="auto"/>
              <w:rPr>
                <w:rFonts w:cstheme="minorHAnsi"/>
                <w:b/>
                <w:sz w:val="18"/>
                <w:szCs w:val="18"/>
              </w:rPr>
            </w:pPr>
            <w:r w:rsidRPr="00B52B73">
              <w:rPr>
                <w:rFonts w:cstheme="minorHAnsi"/>
                <w:b/>
                <w:sz w:val="18"/>
                <w:szCs w:val="18"/>
              </w:rPr>
              <w:t>NRIC no. (for Singapore citizens or permanent residents)</w:t>
            </w:r>
          </w:p>
        </w:tc>
        <w:tc>
          <w:tcPr>
            <w:tcW w:w="2268" w:type="dxa"/>
            <w:gridSpan w:val="2"/>
            <w:shd w:val="clear" w:color="auto" w:fill="F2F2F2" w:themeFill="background1" w:themeFillShade="F2"/>
          </w:tcPr>
          <w:p w14:paraId="78F13B45" w14:textId="0594992E" w:rsidR="00100165" w:rsidRPr="00B52B73" w:rsidRDefault="00100165" w:rsidP="00585D47">
            <w:pPr>
              <w:spacing w:line="360" w:lineRule="auto"/>
              <w:rPr>
                <w:rFonts w:cstheme="minorHAnsi"/>
                <w:b/>
                <w:sz w:val="18"/>
                <w:szCs w:val="18"/>
              </w:rPr>
            </w:pPr>
            <w:r w:rsidRPr="00B52B73">
              <w:rPr>
                <w:rFonts w:cstheme="minorHAnsi"/>
                <w:b/>
                <w:sz w:val="18"/>
                <w:szCs w:val="18"/>
              </w:rPr>
              <w:t>For non-Singapore citizens or non-permanent residents</w:t>
            </w:r>
          </w:p>
        </w:tc>
      </w:tr>
      <w:tr w:rsidR="004156EE" w:rsidRPr="00104267" w14:paraId="630BBB67" w14:textId="77777777" w:rsidTr="00213348">
        <w:tc>
          <w:tcPr>
            <w:tcW w:w="1134" w:type="dxa"/>
            <w:vMerge/>
            <w:shd w:val="clear" w:color="auto" w:fill="F2F2F2" w:themeFill="background1" w:themeFillShade="F2"/>
          </w:tcPr>
          <w:p w14:paraId="18DF4FCA" w14:textId="77777777" w:rsidR="00100165" w:rsidRPr="00B52B73" w:rsidRDefault="00100165" w:rsidP="00585D47">
            <w:pPr>
              <w:spacing w:line="360" w:lineRule="auto"/>
              <w:rPr>
                <w:rFonts w:cstheme="minorHAnsi"/>
                <w:sz w:val="18"/>
                <w:szCs w:val="18"/>
              </w:rPr>
            </w:pPr>
          </w:p>
        </w:tc>
        <w:tc>
          <w:tcPr>
            <w:tcW w:w="993" w:type="dxa"/>
            <w:vMerge/>
            <w:shd w:val="clear" w:color="auto" w:fill="F2F2F2" w:themeFill="background1" w:themeFillShade="F2"/>
          </w:tcPr>
          <w:p w14:paraId="4F287AFE" w14:textId="77777777" w:rsidR="00100165" w:rsidRPr="00B52B73" w:rsidRDefault="00100165" w:rsidP="00585D47">
            <w:pPr>
              <w:spacing w:line="360" w:lineRule="auto"/>
              <w:rPr>
                <w:rFonts w:cstheme="minorHAnsi"/>
                <w:sz w:val="18"/>
                <w:szCs w:val="18"/>
              </w:rPr>
            </w:pPr>
          </w:p>
        </w:tc>
        <w:tc>
          <w:tcPr>
            <w:tcW w:w="816" w:type="dxa"/>
            <w:vMerge/>
            <w:shd w:val="clear" w:color="auto" w:fill="F2F2F2" w:themeFill="background1" w:themeFillShade="F2"/>
          </w:tcPr>
          <w:p w14:paraId="4A04C46F" w14:textId="2A991E34" w:rsidR="00100165" w:rsidRPr="00B52B73" w:rsidRDefault="00100165" w:rsidP="00585D47">
            <w:pPr>
              <w:spacing w:line="360" w:lineRule="auto"/>
              <w:rPr>
                <w:rFonts w:cstheme="minorHAnsi"/>
                <w:sz w:val="18"/>
                <w:szCs w:val="18"/>
              </w:rPr>
            </w:pPr>
          </w:p>
        </w:tc>
        <w:tc>
          <w:tcPr>
            <w:tcW w:w="885" w:type="dxa"/>
            <w:vMerge/>
            <w:shd w:val="clear" w:color="auto" w:fill="F2F2F2" w:themeFill="background1" w:themeFillShade="F2"/>
          </w:tcPr>
          <w:p w14:paraId="33F0BE2D" w14:textId="77777777" w:rsidR="00100165" w:rsidRPr="00B52B73" w:rsidRDefault="00100165" w:rsidP="00585D47">
            <w:pPr>
              <w:spacing w:line="360" w:lineRule="auto"/>
              <w:rPr>
                <w:rFonts w:cstheme="minorHAnsi"/>
                <w:b/>
                <w:sz w:val="18"/>
                <w:szCs w:val="18"/>
              </w:rPr>
            </w:pPr>
          </w:p>
        </w:tc>
        <w:tc>
          <w:tcPr>
            <w:tcW w:w="1275" w:type="dxa"/>
            <w:vMerge/>
            <w:shd w:val="clear" w:color="auto" w:fill="F2F2F2" w:themeFill="background1" w:themeFillShade="F2"/>
          </w:tcPr>
          <w:p w14:paraId="35BC94BF" w14:textId="77777777" w:rsidR="00100165" w:rsidRPr="00B52B73" w:rsidRDefault="00100165" w:rsidP="00585D47">
            <w:pPr>
              <w:spacing w:line="360" w:lineRule="auto"/>
              <w:rPr>
                <w:rFonts w:cstheme="minorHAnsi"/>
                <w:b/>
                <w:sz w:val="18"/>
                <w:szCs w:val="18"/>
              </w:rPr>
            </w:pPr>
          </w:p>
        </w:tc>
        <w:tc>
          <w:tcPr>
            <w:tcW w:w="1276" w:type="dxa"/>
            <w:vMerge/>
            <w:shd w:val="clear" w:color="auto" w:fill="F2F2F2" w:themeFill="background1" w:themeFillShade="F2"/>
          </w:tcPr>
          <w:p w14:paraId="1EA33968" w14:textId="77777777" w:rsidR="00100165" w:rsidRPr="00B52B73" w:rsidRDefault="00100165" w:rsidP="00585D47">
            <w:pPr>
              <w:spacing w:line="360" w:lineRule="auto"/>
              <w:rPr>
                <w:rFonts w:cstheme="minorHAnsi"/>
                <w:b/>
                <w:sz w:val="18"/>
                <w:szCs w:val="18"/>
              </w:rPr>
            </w:pPr>
          </w:p>
        </w:tc>
        <w:tc>
          <w:tcPr>
            <w:tcW w:w="1276" w:type="dxa"/>
            <w:vMerge/>
            <w:shd w:val="clear" w:color="auto" w:fill="F2F2F2" w:themeFill="background1" w:themeFillShade="F2"/>
          </w:tcPr>
          <w:p w14:paraId="76DE1256" w14:textId="77777777" w:rsidR="00100165" w:rsidRPr="00B52B73" w:rsidRDefault="00100165" w:rsidP="00585D47">
            <w:pPr>
              <w:spacing w:line="360" w:lineRule="auto"/>
              <w:rPr>
                <w:rFonts w:cstheme="minorHAnsi"/>
                <w:b/>
                <w:sz w:val="18"/>
                <w:szCs w:val="18"/>
              </w:rPr>
            </w:pPr>
          </w:p>
        </w:tc>
        <w:tc>
          <w:tcPr>
            <w:tcW w:w="1276" w:type="dxa"/>
            <w:shd w:val="clear" w:color="auto" w:fill="F2F2F2" w:themeFill="background1" w:themeFillShade="F2"/>
          </w:tcPr>
          <w:p w14:paraId="407258FD" w14:textId="77777777" w:rsidR="00100165" w:rsidRPr="00B52B73" w:rsidRDefault="00100165" w:rsidP="00585D47">
            <w:pPr>
              <w:spacing w:line="360" w:lineRule="auto"/>
              <w:rPr>
                <w:rFonts w:cstheme="minorHAnsi"/>
                <w:b/>
                <w:sz w:val="18"/>
                <w:szCs w:val="18"/>
              </w:rPr>
            </w:pPr>
            <w:r w:rsidRPr="00B52B73">
              <w:rPr>
                <w:rFonts w:cstheme="minorHAnsi"/>
                <w:b/>
                <w:sz w:val="18"/>
                <w:szCs w:val="18"/>
              </w:rPr>
              <w:t>FIN no. (if applicable)</w:t>
            </w:r>
          </w:p>
        </w:tc>
        <w:tc>
          <w:tcPr>
            <w:tcW w:w="992" w:type="dxa"/>
            <w:shd w:val="clear" w:color="auto" w:fill="F2F2F2" w:themeFill="background1" w:themeFillShade="F2"/>
          </w:tcPr>
          <w:p w14:paraId="7DCCC38A" w14:textId="77777777" w:rsidR="00100165" w:rsidRPr="00B52B73" w:rsidRDefault="00100165" w:rsidP="00585D47">
            <w:pPr>
              <w:spacing w:line="360" w:lineRule="auto"/>
              <w:rPr>
                <w:rFonts w:cstheme="minorHAnsi"/>
                <w:b/>
                <w:sz w:val="18"/>
                <w:szCs w:val="18"/>
              </w:rPr>
            </w:pPr>
            <w:r w:rsidRPr="00B52B73">
              <w:rPr>
                <w:rFonts w:cstheme="minorHAnsi"/>
                <w:b/>
                <w:sz w:val="18"/>
                <w:szCs w:val="18"/>
              </w:rPr>
              <w:t>Passport no.</w:t>
            </w:r>
          </w:p>
        </w:tc>
      </w:tr>
      <w:sdt>
        <w:sdtPr>
          <w:rPr>
            <w:rFonts w:cstheme="minorHAnsi"/>
            <w:sz w:val="20"/>
            <w:szCs w:val="20"/>
          </w:rPr>
          <w:id w:val="1409728281"/>
          <w15:repeatingSection/>
        </w:sdtPr>
        <w:sdtContent>
          <w:sdt>
            <w:sdtPr>
              <w:rPr>
                <w:rFonts w:cstheme="minorHAnsi"/>
                <w:sz w:val="20"/>
                <w:szCs w:val="20"/>
              </w:rPr>
              <w:id w:val="-1253815058"/>
              <w:placeholder>
                <w:docPart w:val="DefaultPlaceholder_-1854013435"/>
              </w:placeholder>
              <w15:repeatingSectionItem/>
            </w:sdtPr>
            <w:sdtContent>
              <w:tr w:rsidR="004156EE" w:rsidRPr="00104267" w14:paraId="08F6665A" w14:textId="77777777" w:rsidTr="00213348">
                <w:sdt>
                  <w:sdtPr>
                    <w:rPr>
                      <w:rFonts w:cstheme="minorHAnsi"/>
                      <w:sz w:val="20"/>
                      <w:szCs w:val="20"/>
                    </w:rPr>
                    <w:id w:val="1709678438"/>
                    <w:placeholder>
                      <w:docPart w:val="D4D76D1D5DCD49CFA3B94B8411854011"/>
                    </w:placeholder>
                    <w:showingPlcHdr/>
                  </w:sdtPr>
                  <w:sdtEndPr>
                    <w:rPr>
                      <w:b/>
                      <w:lang w:val="en-US"/>
                    </w:rPr>
                  </w:sdtEndPr>
                  <w:sdtContent>
                    <w:tc>
                      <w:tcPr>
                        <w:tcW w:w="1134" w:type="dxa"/>
                        <w:shd w:val="clear" w:color="auto" w:fill="DEEAF6" w:themeFill="accent1" w:themeFillTint="33"/>
                      </w:tcPr>
                      <w:p w14:paraId="54213B2E" w14:textId="460ADE6A" w:rsidR="001A3E1B" w:rsidRPr="00194586" w:rsidRDefault="003322A3" w:rsidP="00194586">
                        <w:pPr>
                          <w:spacing w:line="360" w:lineRule="auto"/>
                          <w:jc w:val="both"/>
                          <w:rPr>
                            <w:rFonts w:cstheme="minorHAnsi"/>
                            <w:sz w:val="20"/>
                            <w:szCs w:val="20"/>
                          </w:rPr>
                        </w:pPr>
                        <w:r w:rsidRPr="00194586">
                          <w:rPr>
                            <w:rStyle w:val="PlaceholderText"/>
                            <w:rFonts w:cstheme="minorHAnsi"/>
                            <w:sz w:val="20"/>
                            <w:szCs w:val="20"/>
                          </w:rPr>
                          <w:t>Click here to enter text.</w:t>
                        </w:r>
                      </w:p>
                    </w:tc>
                  </w:sdtContent>
                </w:sdt>
                <w:sdt>
                  <w:sdtPr>
                    <w:rPr>
                      <w:rFonts w:cstheme="minorHAnsi"/>
                      <w:sz w:val="20"/>
                      <w:szCs w:val="20"/>
                    </w:rPr>
                    <w:id w:val="-342089815"/>
                    <w:placeholder>
                      <w:docPart w:val="2A1F708D549441DCBA3FABDFD3AD57D5"/>
                    </w:placeholder>
                    <w:showingPlcHdr/>
                    <w:dropDownList>
                      <w:listItem w:value="Choose an item."/>
                      <w:listItem w:displayText="Chief Executive Officer" w:value="Chief Executive Officer"/>
                      <w:listItem w:displayText="Executive Director" w:value="Executive Director"/>
                      <w:listItem w:displayText="Non-Executive Director" w:value="Non-Executive Director"/>
                      <w:listItem w:displayText="Representative" w:value="Representative"/>
                    </w:dropDownList>
                  </w:sdtPr>
                  <w:sdtContent>
                    <w:tc>
                      <w:tcPr>
                        <w:tcW w:w="993" w:type="dxa"/>
                        <w:shd w:val="clear" w:color="auto" w:fill="DEEAF6" w:themeFill="accent1" w:themeFillTint="33"/>
                      </w:tcPr>
                      <w:p w14:paraId="5D2E22E0" w14:textId="2B98B845" w:rsidR="00642689" w:rsidRPr="00194586" w:rsidRDefault="00FA04ED" w:rsidP="00194586">
                        <w:pPr>
                          <w:spacing w:line="360" w:lineRule="auto"/>
                          <w:jc w:val="both"/>
                          <w:rPr>
                            <w:rFonts w:cstheme="minorHAnsi"/>
                            <w:sz w:val="20"/>
                            <w:szCs w:val="20"/>
                          </w:rPr>
                        </w:pPr>
                        <w:r w:rsidRPr="00194586">
                          <w:rPr>
                            <w:rStyle w:val="PlaceholderText"/>
                            <w:rFonts w:cstheme="minorHAnsi"/>
                            <w:sz w:val="20"/>
                            <w:szCs w:val="20"/>
                          </w:rPr>
                          <w:t>Choose an item.</w:t>
                        </w:r>
                      </w:p>
                    </w:tc>
                  </w:sdtContent>
                </w:sdt>
                <w:sdt>
                  <w:sdtPr>
                    <w:rPr>
                      <w:rFonts w:cstheme="minorHAnsi"/>
                      <w:sz w:val="20"/>
                      <w:szCs w:val="20"/>
                    </w:rPr>
                    <w:id w:val="1772976507"/>
                    <w:placeholder>
                      <w:docPart w:val="6EC086B6E97B4BC98A25E5FE854B6D1F"/>
                    </w:placeholder>
                    <w:showingPlcHdr/>
                    <w:date>
                      <w:dateFormat w:val="dd-MM-yy"/>
                      <w:lid w:val="en-SG"/>
                      <w:storeMappedDataAs w:val="dateTime"/>
                      <w:calendar w:val="gregorian"/>
                    </w:date>
                  </w:sdtPr>
                  <w:sdtContent>
                    <w:tc>
                      <w:tcPr>
                        <w:tcW w:w="816" w:type="dxa"/>
                        <w:shd w:val="clear" w:color="auto" w:fill="DEEAF6" w:themeFill="accent1" w:themeFillTint="33"/>
                      </w:tcPr>
                      <w:p w14:paraId="19E8289B" w14:textId="75E13EAB" w:rsidR="001A3E1B" w:rsidRPr="00194586" w:rsidRDefault="001A3E1B" w:rsidP="00194586">
                        <w:pPr>
                          <w:spacing w:line="360" w:lineRule="auto"/>
                          <w:jc w:val="both"/>
                          <w:rPr>
                            <w:rFonts w:cstheme="minorHAnsi"/>
                            <w:sz w:val="20"/>
                            <w:szCs w:val="20"/>
                          </w:rPr>
                        </w:pPr>
                        <w:r w:rsidRPr="00194586">
                          <w:rPr>
                            <w:rStyle w:val="PlaceholderText"/>
                            <w:rFonts w:cstheme="minorHAnsi"/>
                            <w:sz w:val="20"/>
                            <w:szCs w:val="20"/>
                          </w:rPr>
                          <w:t>Click or tap to enter a date.</w:t>
                        </w:r>
                      </w:p>
                    </w:tc>
                  </w:sdtContent>
                </w:sdt>
                <w:sdt>
                  <w:sdtPr>
                    <w:rPr>
                      <w:rFonts w:cstheme="minorHAnsi"/>
                      <w:sz w:val="20"/>
                      <w:szCs w:val="20"/>
                    </w:rPr>
                    <w:id w:val="-1326282444"/>
                    <w:placeholder>
                      <w:docPart w:val="E55D7BA7639B406D80D67208106B8E5F"/>
                    </w:placeholder>
                    <w:showingPlcHdr/>
                    <w:dropDownList>
                      <w:listItem w:value="Choose an item."/>
                      <w:listItem w:displayText="Male" w:value="Male"/>
                      <w:listItem w:displayText="Female" w:value="Female"/>
                    </w:dropDownList>
                  </w:sdtPr>
                  <w:sdtContent>
                    <w:tc>
                      <w:tcPr>
                        <w:tcW w:w="885" w:type="dxa"/>
                        <w:shd w:val="clear" w:color="auto" w:fill="DEEAF6" w:themeFill="accent1" w:themeFillTint="33"/>
                      </w:tcPr>
                      <w:p w14:paraId="7A6A946D" w14:textId="6BE98293" w:rsidR="001A3E1B" w:rsidRPr="00194586" w:rsidRDefault="00ED0EF7" w:rsidP="00194586">
                        <w:pPr>
                          <w:spacing w:line="360" w:lineRule="auto"/>
                          <w:jc w:val="both"/>
                          <w:rPr>
                            <w:rFonts w:cstheme="minorHAnsi"/>
                            <w:sz w:val="20"/>
                            <w:szCs w:val="20"/>
                          </w:rPr>
                        </w:pPr>
                        <w:r w:rsidRPr="00194586">
                          <w:rPr>
                            <w:rStyle w:val="PlaceholderText"/>
                            <w:rFonts w:cstheme="minorHAnsi"/>
                            <w:sz w:val="20"/>
                            <w:szCs w:val="20"/>
                          </w:rPr>
                          <w:t>Choose an item.</w:t>
                        </w:r>
                      </w:p>
                    </w:tc>
                  </w:sdtContent>
                </w:sdt>
                <w:sdt>
                  <w:sdtPr>
                    <w:rPr>
                      <w:rFonts w:cstheme="minorHAnsi"/>
                      <w:sz w:val="20"/>
                      <w:szCs w:val="20"/>
                    </w:rPr>
                    <w:id w:val="-396368864"/>
                    <w:placeholder>
                      <w:docPart w:val="E55D7BA7639B406D80D67208106B8E5F"/>
                    </w:placeholder>
                    <w:showingPlcHdr/>
                    <w:dropDownList>
                      <w:listItem w:value="Choose an item."/>
                      <w:listItem w:displayText="Singapore citizen" w:value="Singapore citizen"/>
                      <w:listItem w:displayText="Singapore permanent resident" w:value="Singapore permanent resident"/>
                      <w:listItem w:displayText="Others" w:value="Others"/>
                    </w:dropDownList>
                  </w:sdtPr>
                  <w:sdtContent>
                    <w:tc>
                      <w:tcPr>
                        <w:tcW w:w="1275" w:type="dxa"/>
                        <w:shd w:val="clear" w:color="auto" w:fill="DEEAF6" w:themeFill="accent1" w:themeFillTint="33"/>
                      </w:tcPr>
                      <w:p w14:paraId="65CD1CCC" w14:textId="644FBA3C" w:rsidR="001A3E1B" w:rsidRPr="00194586" w:rsidRDefault="002D11D4" w:rsidP="00194586">
                        <w:pPr>
                          <w:spacing w:line="360" w:lineRule="auto"/>
                          <w:jc w:val="both"/>
                          <w:rPr>
                            <w:rFonts w:cstheme="minorHAnsi"/>
                            <w:sz w:val="20"/>
                            <w:szCs w:val="20"/>
                          </w:rPr>
                        </w:pPr>
                        <w:r w:rsidRPr="00194586">
                          <w:rPr>
                            <w:rStyle w:val="PlaceholderText"/>
                            <w:rFonts w:cstheme="minorHAnsi"/>
                            <w:sz w:val="20"/>
                            <w:szCs w:val="20"/>
                          </w:rPr>
                          <w:t>Choose an item.</w:t>
                        </w:r>
                      </w:p>
                    </w:tc>
                  </w:sdtContent>
                </w:sdt>
                <w:sdt>
                  <w:sdtPr>
                    <w:rPr>
                      <w:rFonts w:cstheme="minorHAnsi"/>
                      <w:sz w:val="20"/>
                      <w:szCs w:val="20"/>
                    </w:rPr>
                    <w:id w:val="496244417"/>
                    <w:placeholder>
                      <w:docPart w:val="CDDC96EEFD90490C8B36B1307A34BF2C"/>
                    </w:placeholder>
                    <w:showingPlcHdr/>
                  </w:sdtPr>
                  <w:sdtContent>
                    <w:tc>
                      <w:tcPr>
                        <w:tcW w:w="1276" w:type="dxa"/>
                        <w:shd w:val="clear" w:color="auto" w:fill="DEEAF6" w:themeFill="accent1" w:themeFillTint="33"/>
                      </w:tcPr>
                      <w:p w14:paraId="08D69A0D" w14:textId="77777777" w:rsidR="001A3E1B" w:rsidRPr="00194586" w:rsidRDefault="001A3E1B"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sdt>
                  <w:sdtPr>
                    <w:rPr>
                      <w:rFonts w:cstheme="minorHAnsi"/>
                      <w:sz w:val="20"/>
                      <w:szCs w:val="20"/>
                    </w:rPr>
                    <w:id w:val="787555608"/>
                    <w:placeholder>
                      <w:docPart w:val="CDDC96EEFD90490C8B36B1307A34BF2C"/>
                    </w:placeholder>
                    <w:showingPlcHdr/>
                  </w:sdtPr>
                  <w:sdtContent>
                    <w:tc>
                      <w:tcPr>
                        <w:tcW w:w="1276" w:type="dxa"/>
                        <w:shd w:val="clear" w:color="auto" w:fill="DEEAF6" w:themeFill="accent1" w:themeFillTint="33"/>
                      </w:tcPr>
                      <w:p w14:paraId="2BE09354" w14:textId="2144E00A" w:rsidR="001A3E1B" w:rsidRPr="00194586" w:rsidRDefault="002D11D4"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sdt>
                  <w:sdtPr>
                    <w:rPr>
                      <w:rFonts w:cstheme="minorHAnsi"/>
                      <w:sz w:val="20"/>
                      <w:szCs w:val="20"/>
                    </w:rPr>
                    <w:id w:val="1224344275"/>
                    <w:placeholder>
                      <w:docPart w:val="CDDC96EEFD90490C8B36B1307A34BF2C"/>
                    </w:placeholder>
                    <w:showingPlcHdr/>
                  </w:sdtPr>
                  <w:sdtContent>
                    <w:tc>
                      <w:tcPr>
                        <w:tcW w:w="1276" w:type="dxa"/>
                        <w:shd w:val="clear" w:color="auto" w:fill="DEEAF6" w:themeFill="accent1" w:themeFillTint="33"/>
                      </w:tcPr>
                      <w:p w14:paraId="6180D69B" w14:textId="3420C9A5" w:rsidR="001A3E1B" w:rsidRPr="00194586" w:rsidRDefault="002D11D4"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sdt>
                  <w:sdtPr>
                    <w:rPr>
                      <w:rFonts w:cstheme="minorHAnsi"/>
                      <w:sz w:val="20"/>
                      <w:szCs w:val="20"/>
                    </w:rPr>
                    <w:id w:val="-1785722849"/>
                    <w:placeholder>
                      <w:docPart w:val="A9A4932E4D914512900BC35E47B08A8F"/>
                    </w:placeholder>
                    <w:showingPlcHdr/>
                  </w:sdtPr>
                  <w:sdtContent>
                    <w:tc>
                      <w:tcPr>
                        <w:tcW w:w="992" w:type="dxa"/>
                        <w:shd w:val="clear" w:color="auto" w:fill="DEEAF6" w:themeFill="accent1" w:themeFillTint="33"/>
                      </w:tcPr>
                      <w:p w14:paraId="26B5D107" w14:textId="53F05572" w:rsidR="001A3E1B" w:rsidRPr="00194586" w:rsidRDefault="006D13B0" w:rsidP="00194586">
                        <w:pPr>
                          <w:spacing w:line="360" w:lineRule="auto"/>
                          <w:jc w:val="both"/>
                          <w:rPr>
                            <w:rFonts w:cstheme="minorHAnsi"/>
                            <w:sz w:val="20"/>
                            <w:szCs w:val="20"/>
                          </w:rPr>
                        </w:pPr>
                        <w:r w:rsidRPr="00194586">
                          <w:rPr>
                            <w:rStyle w:val="PlaceholderText"/>
                            <w:rFonts w:cstheme="minorHAnsi"/>
                            <w:sz w:val="20"/>
                            <w:szCs w:val="20"/>
                          </w:rPr>
                          <w:t>Click or tap here to enter text.</w:t>
                        </w:r>
                      </w:p>
                    </w:tc>
                  </w:sdtContent>
                </w:sdt>
              </w:tr>
            </w:sdtContent>
          </w:sdt>
        </w:sdtContent>
      </w:sdt>
    </w:tbl>
    <w:p w14:paraId="490F7553" w14:textId="34D06C0F" w:rsidR="004B5B2A" w:rsidRDefault="004B5B2A" w:rsidP="00213348">
      <w:pPr>
        <w:rPr>
          <w:rFonts w:cstheme="minorHAnsi"/>
        </w:rPr>
      </w:pPr>
    </w:p>
    <w:p w14:paraId="1919755F" w14:textId="5B7A2F64" w:rsidR="00213348" w:rsidRPr="00B52B73" w:rsidRDefault="00213348" w:rsidP="006A0F1B">
      <w:pPr>
        <w:pStyle w:val="ListParagraph"/>
        <w:numPr>
          <w:ilvl w:val="0"/>
          <w:numId w:val="13"/>
        </w:numPr>
        <w:spacing w:after="0" w:line="288" w:lineRule="auto"/>
        <w:ind w:left="567" w:hanging="567"/>
        <w:jc w:val="both"/>
        <w:rPr>
          <w:rFonts w:cstheme="minorHAnsi"/>
          <w:sz w:val="20"/>
          <w:szCs w:val="20"/>
        </w:rPr>
      </w:pPr>
      <w:r w:rsidRPr="00B52B73">
        <w:rPr>
          <w:rFonts w:cstheme="minorHAnsi"/>
          <w:sz w:val="20"/>
          <w:szCs w:val="20"/>
        </w:rPr>
        <w:lastRenderedPageBreak/>
        <w:t>Provide contact details of the key officers of the exempt person</w:t>
      </w:r>
    </w:p>
    <w:tbl>
      <w:tblPr>
        <w:tblStyle w:val="TableGrid"/>
        <w:tblW w:w="9923" w:type="dxa"/>
        <w:tblInd w:w="562" w:type="dxa"/>
        <w:tblLayout w:type="fixed"/>
        <w:tblLook w:val="04A0" w:firstRow="1" w:lastRow="0" w:firstColumn="1" w:lastColumn="0" w:noHBand="0" w:noVBand="1"/>
      </w:tblPr>
      <w:tblGrid>
        <w:gridCol w:w="2033"/>
        <w:gridCol w:w="1795"/>
        <w:gridCol w:w="1701"/>
        <w:gridCol w:w="4394"/>
      </w:tblGrid>
      <w:tr w:rsidR="000B3C40" w:rsidRPr="00104267" w14:paraId="591712DC" w14:textId="02D0C9F4" w:rsidTr="00712942">
        <w:tc>
          <w:tcPr>
            <w:tcW w:w="2033" w:type="dxa"/>
            <w:shd w:val="clear" w:color="auto" w:fill="F2F2F2" w:themeFill="background1" w:themeFillShade="F2"/>
          </w:tcPr>
          <w:p w14:paraId="7B4EB09B" w14:textId="226A262C" w:rsidR="000B3C40" w:rsidRPr="00B52B73" w:rsidRDefault="000B3C40" w:rsidP="00585D47">
            <w:pPr>
              <w:pStyle w:val="ListParagraph"/>
              <w:spacing w:line="360" w:lineRule="auto"/>
              <w:ind w:left="0"/>
              <w:jc w:val="both"/>
              <w:rPr>
                <w:rFonts w:cstheme="minorHAnsi"/>
                <w:b/>
                <w:sz w:val="18"/>
              </w:rPr>
            </w:pPr>
            <w:r w:rsidRPr="00B52B73">
              <w:rPr>
                <w:rFonts w:cstheme="minorHAnsi"/>
                <w:b/>
                <w:sz w:val="18"/>
              </w:rPr>
              <w:t>Name of individual</w:t>
            </w:r>
          </w:p>
        </w:tc>
        <w:tc>
          <w:tcPr>
            <w:tcW w:w="1795" w:type="dxa"/>
            <w:shd w:val="clear" w:color="auto" w:fill="F2F2F2" w:themeFill="background1" w:themeFillShade="F2"/>
          </w:tcPr>
          <w:p w14:paraId="10A934D3" w14:textId="76F1DA25" w:rsidR="000B3C40" w:rsidRPr="00B52B73" w:rsidRDefault="000B3C40" w:rsidP="00585D47">
            <w:pPr>
              <w:pStyle w:val="ListParagraph"/>
              <w:spacing w:line="360" w:lineRule="auto"/>
              <w:ind w:left="0"/>
              <w:rPr>
                <w:rFonts w:cstheme="minorHAnsi"/>
                <w:b/>
                <w:sz w:val="18"/>
              </w:rPr>
            </w:pPr>
            <w:r w:rsidRPr="00B52B73">
              <w:rPr>
                <w:rFonts w:cstheme="minorHAnsi"/>
                <w:b/>
                <w:sz w:val="18"/>
                <w:szCs w:val="18"/>
              </w:rPr>
              <w:t>E</w:t>
            </w:r>
            <w:r w:rsidRPr="00B52B73">
              <w:rPr>
                <w:rFonts w:cstheme="minorHAnsi"/>
                <w:b/>
                <w:sz w:val="18"/>
              </w:rPr>
              <w:t>-mail address</w:t>
            </w:r>
          </w:p>
        </w:tc>
        <w:tc>
          <w:tcPr>
            <w:tcW w:w="1701" w:type="dxa"/>
            <w:shd w:val="clear" w:color="auto" w:fill="F2F2F2" w:themeFill="background1" w:themeFillShade="F2"/>
          </w:tcPr>
          <w:p w14:paraId="465C2C2A" w14:textId="2F6D9A6E" w:rsidR="000B3C40" w:rsidRPr="00B52B73" w:rsidRDefault="000B3C40" w:rsidP="00585D47">
            <w:pPr>
              <w:pStyle w:val="ListParagraph"/>
              <w:spacing w:line="360" w:lineRule="auto"/>
              <w:ind w:left="0"/>
              <w:jc w:val="both"/>
              <w:rPr>
                <w:rFonts w:cstheme="minorHAnsi"/>
                <w:b/>
                <w:sz w:val="18"/>
              </w:rPr>
            </w:pPr>
            <w:r w:rsidRPr="00B52B73">
              <w:rPr>
                <w:rFonts w:cstheme="minorHAnsi"/>
                <w:b/>
                <w:sz w:val="18"/>
              </w:rPr>
              <w:t xml:space="preserve">Phone number </w:t>
            </w:r>
          </w:p>
        </w:tc>
        <w:tc>
          <w:tcPr>
            <w:tcW w:w="4394" w:type="dxa"/>
            <w:shd w:val="clear" w:color="auto" w:fill="F2F2F2" w:themeFill="background1" w:themeFillShade="F2"/>
          </w:tcPr>
          <w:p w14:paraId="1EE043B9" w14:textId="7479C3E2" w:rsidR="000B3C40" w:rsidRPr="00B52B73" w:rsidRDefault="000B3C40" w:rsidP="00585D47">
            <w:pPr>
              <w:pStyle w:val="ListParagraph"/>
              <w:spacing w:line="360" w:lineRule="auto"/>
              <w:ind w:left="0"/>
              <w:jc w:val="both"/>
              <w:rPr>
                <w:rFonts w:cstheme="minorHAnsi"/>
                <w:b/>
                <w:sz w:val="18"/>
              </w:rPr>
            </w:pPr>
            <w:r w:rsidRPr="00B52B73">
              <w:rPr>
                <w:rFonts w:cstheme="minorHAnsi"/>
                <w:b/>
                <w:sz w:val="18"/>
              </w:rPr>
              <w:t>Address</w:t>
            </w:r>
          </w:p>
        </w:tc>
      </w:tr>
      <w:sdt>
        <w:sdtPr>
          <w:rPr>
            <w:rFonts w:cstheme="minorHAnsi"/>
            <w:sz w:val="20"/>
            <w:szCs w:val="20"/>
          </w:rPr>
          <w:id w:val="-567645721"/>
          <w15:repeatingSection/>
        </w:sdtPr>
        <w:sdtContent>
          <w:sdt>
            <w:sdtPr>
              <w:rPr>
                <w:rFonts w:cstheme="minorHAnsi"/>
                <w:sz w:val="20"/>
                <w:szCs w:val="20"/>
              </w:rPr>
              <w:id w:val="2062586647"/>
              <w:placeholder>
                <w:docPart w:val="DefaultPlaceholder_-1854013435"/>
              </w:placeholder>
              <w15:repeatingSectionItem/>
            </w:sdtPr>
            <w:sdtContent>
              <w:tr w:rsidR="000B3C40" w:rsidRPr="00104267" w14:paraId="702C4CEC" w14:textId="1C92DEE3" w:rsidTr="00712942">
                <w:sdt>
                  <w:sdtPr>
                    <w:rPr>
                      <w:rFonts w:cstheme="minorHAnsi"/>
                      <w:sz w:val="20"/>
                      <w:szCs w:val="20"/>
                    </w:rPr>
                    <w:id w:val="982275237"/>
                    <w:placeholder>
                      <w:docPart w:val="628B6DB5B0E14595ABFD2921AD0F91DE"/>
                    </w:placeholder>
                    <w:showingPlcHdr/>
                  </w:sdtPr>
                  <w:sdtEndPr>
                    <w:rPr>
                      <w:b/>
                      <w:lang w:val="en-US"/>
                    </w:rPr>
                  </w:sdtEndPr>
                  <w:sdtContent>
                    <w:tc>
                      <w:tcPr>
                        <w:tcW w:w="2033" w:type="dxa"/>
                        <w:shd w:val="clear" w:color="auto" w:fill="DEEAF6" w:themeFill="accent1" w:themeFillTint="33"/>
                      </w:tcPr>
                      <w:p w14:paraId="653B6653" w14:textId="0B023773" w:rsidR="000B3C40" w:rsidRPr="00F269F9" w:rsidRDefault="003322A3" w:rsidP="00585D47">
                        <w:pPr>
                          <w:pStyle w:val="ListParagraph"/>
                          <w:spacing w:line="360" w:lineRule="auto"/>
                          <w:ind w:left="0"/>
                          <w:jc w:val="both"/>
                          <w:rPr>
                            <w:rFonts w:cstheme="minorHAnsi"/>
                            <w:sz w:val="20"/>
                            <w:szCs w:val="20"/>
                          </w:rPr>
                        </w:pPr>
                        <w:r w:rsidRPr="00F269F9">
                          <w:rPr>
                            <w:rStyle w:val="PlaceholderText"/>
                            <w:rFonts w:cstheme="minorHAnsi"/>
                            <w:sz w:val="20"/>
                            <w:szCs w:val="20"/>
                          </w:rPr>
                          <w:t>Click here to enter text.</w:t>
                        </w:r>
                      </w:p>
                    </w:tc>
                  </w:sdtContent>
                </w:sdt>
                <w:tc>
                  <w:tcPr>
                    <w:tcW w:w="1795" w:type="dxa"/>
                    <w:shd w:val="clear" w:color="auto" w:fill="DEEAF6" w:themeFill="accent1" w:themeFillTint="33"/>
                  </w:tcPr>
                  <w:sdt>
                    <w:sdtPr>
                      <w:rPr>
                        <w:rFonts w:cstheme="minorHAnsi"/>
                        <w:sz w:val="20"/>
                        <w:szCs w:val="20"/>
                      </w:rPr>
                      <w:id w:val="128512188"/>
                      <w:placeholder>
                        <w:docPart w:val="B45040434BE444749493AC3A945F5801"/>
                      </w:placeholder>
                      <w:showingPlcHdr/>
                    </w:sdtPr>
                    <w:sdtContent>
                      <w:p w14:paraId="2673E291" w14:textId="068D18DD" w:rsidR="000B3C40" w:rsidRPr="00F269F9" w:rsidRDefault="000B3C40" w:rsidP="00585D47">
                        <w:pPr>
                          <w:pStyle w:val="ListParagraph"/>
                          <w:spacing w:line="360" w:lineRule="auto"/>
                          <w:ind w:left="0"/>
                          <w:jc w:val="both"/>
                          <w:rPr>
                            <w:rFonts w:cstheme="minorHAnsi"/>
                            <w:sz w:val="20"/>
                            <w:szCs w:val="20"/>
                          </w:rPr>
                        </w:pPr>
                        <w:r w:rsidRPr="00F269F9">
                          <w:rPr>
                            <w:rStyle w:val="PlaceholderText"/>
                            <w:rFonts w:cstheme="minorHAnsi"/>
                            <w:sz w:val="20"/>
                            <w:szCs w:val="20"/>
                          </w:rPr>
                          <w:t>Click or tap here to enter text.</w:t>
                        </w:r>
                      </w:p>
                    </w:sdtContent>
                  </w:sdt>
                </w:tc>
                <w:sdt>
                  <w:sdtPr>
                    <w:rPr>
                      <w:rFonts w:cstheme="minorHAnsi"/>
                      <w:sz w:val="20"/>
                      <w:szCs w:val="20"/>
                    </w:rPr>
                    <w:id w:val="300806766"/>
                    <w:placeholder>
                      <w:docPart w:val="8A9F16AA44814117936C9D4E9D518147"/>
                    </w:placeholder>
                    <w:showingPlcHdr/>
                  </w:sdtPr>
                  <w:sdtContent>
                    <w:tc>
                      <w:tcPr>
                        <w:tcW w:w="1701" w:type="dxa"/>
                        <w:shd w:val="clear" w:color="auto" w:fill="DEEAF6" w:themeFill="accent1" w:themeFillTint="33"/>
                      </w:tcPr>
                      <w:p w14:paraId="46C78B00" w14:textId="6CA2DE21" w:rsidR="000B3C40" w:rsidRPr="00F269F9" w:rsidRDefault="000B3C40" w:rsidP="00585D47">
                        <w:pPr>
                          <w:pStyle w:val="ListParagraph"/>
                          <w:spacing w:line="360" w:lineRule="auto"/>
                          <w:ind w:left="0"/>
                          <w:jc w:val="both"/>
                          <w:rPr>
                            <w:rFonts w:cstheme="minorHAnsi"/>
                            <w:sz w:val="20"/>
                            <w:szCs w:val="20"/>
                          </w:rPr>
                        </w:pPr>
                        <w:r w:rsidRPr="00F269F9">
                          <w:rPr>
                            <w:rStyle w:val="PlaceholderText"/>
                            <w:rFonts w:cstheme="minorHAnsi"/>
                            <w:sz w:val="20"/>
                            <w:szCs w:val="20"/>
                          </w:rPr>
                          <w:t>Click or tap here to enter text.</w:t>
                        </w:r>
                      </w:p>
                    </w:tc>
                  </w:sdtContent>
                </w:sdt>
                <w:sdt>
                  <w:sdtPr>
                    <w:rPr>
                      <w:rFonts w:cstheme="minorHAnsi"/>
                      <w:sz w:val="20"/>
                      <w:szCs w:val="20"/>
                    </w:rPr>
                    <w:id w:val="1591968767"/>
                    <w:placeholder>
                      <w:docPart w:val="56B8D595A880472BB91513705749D814"/>
                    </w:placeholder>
                    <w:showingPlcHdr/>
                  </w:sdtPr>
                  <w:sdtContent>
                    <w:tc>
                      <w:tcPr>
                        <w:tcW w:w="4394" w:type="dxa"/>
                        <w:shd w:val="clear" w:color="auto" w:fill="DEEAF6" w:themeFill="accent1" w:themeFillTint="33"/>
                      </w:tcPr>
                      <w:p w14:paraId="497D6A4E" w14:textId="130391EF" w:rsidR="000B3C40" w:rsidRPr="00F269F9" w:rsidRDefault="006D13B0" w:rsidP="00585D47">
                        <w:pPr>
                          <w:pStyle w:val="ListParagraph"/>
                          <w:spacing w:line="360" w:lineRule="auto"/>
                          <w:ind w:left="0"/>
                          <w:jc w:val="both"/>
                          <w:rPr>
                            <w:rFonts w:cstheme="minorHAnsi"/>
                            <w:sz w:val="20"/>
                            <w:szCs w:val="20"/>
                          </w:rPr>
                        </w:pPr>
                        <w:r w:rsidRPr="00F269F9">
                          <w:rPr>
                            <w:rStyle w:val="PlaceholderText"/>
                            <w:rFonts w:cstheme="minorHAnsi"/>
                            <w:sz w:val="20"/>
                            <w:szCs w:val="20"/>
                          </w:rPr>
                          <w:t>Click or tap here to enter text.</w:t>
                        </w:r>
                      </w:p>
                    </w:tc>
                  </w:sdtContent>
                </w:sdt>
              </w:tr>
            </w:sdtContent>
          </w:sdt>
        </w:sdtContent>
      </w:sdt>
    </w:tbl>
    <w:p w14:paraId="7A9374D5" w14:textId="77777777" w:rsidR="00FE4B05" w:rsidRPr="001B3304" w:rsidRDefault="00FE4B05" w:rsidP="00585D47">
      <w:pPr>
        <w:pStyle w:val="ListParagraph"/>
        <w:spacing w:after="0" w:line="288" w:lineRule="auto"/>
        <w:ind w:left="1080" w:hanging="796"/>
        <w:jc w:val="both"/>
        <w:rPr>
          <w:sz w:val="20"/>
        </w:rPr>
      </w:pPr>
    </w:p>
    <w:p w14:paraId="338C42A8" w14:textId="7935109B" w:rsidR="00884C1D" w:rsidRPr="001B3304" w:rsidRDefault="00226327" w:rsidP="00B63448">
      <w:pPr>
        <w:rPr>
          <w:color w:val="FFFFFF" w:themeColor="background1"/>
          <w:sz w:val="20"/>
        </w:rPr>
      </w:pPr>
      <w:r>
        <w:rPr>
          <w:color w:val="FFFFFF" w:themeColor="background1"/>
          <w:sz w:val="20"/>
        </w:rPr>
        <w:br w:type="page"/>
      </w:r>
    </w:p>
    <w:p w14:paraId="17212060" w14:textId="4C0FA863" w:rsidR="00FC7A9E" w:rsidRPr="00C86384" w:rsidRDefault="007F24E5" w:rsidP="00585D47">
      <w:pPr>
        <w:pStyle w:val="ListParagraph"/>
        <w:shd w:val="clear" w:color="auto" w:fill="44546A" w:themeFill="text2"/>
        <w:spacing w:after="0" w:line="288" w:lineRule="auto"/>
        <w:ind w:left="0"/>
        <w:jc w:val="both"/>
        <w:rPr>
          <w:rFonts w:cstheme="minorHAnsi"/>
          <w:color w:val="FFFFFF" w:themeColor="background1"/>
          <w:sz w:val="20"/>
          <w:lang w:val="en-US"/>
        </w:rPr>
      </w:pPr>
      <w:r w:rsidRPr="00C86384">
        <w:rPr>
          <w:rFonts w:cstheme="minorHAnsi"/>
          <w:color w:val="FFFFFF" w:themeColor="background1"/>
          <w:sz w:val="20"/>
          <w:lang w:val="en-US"/>
        </w:rPr>
        <w:lastRenderedPageBreak/>
        <w:t xml:space="preserve">SECTION </w:t>
      </w:r>
      <w:r w:rsidR="007210FD" w:rsidRPr="00C86384">
        <w:rPr>
          <w:rFonts w:cstheme="minorHAnsi"/>
          <w:color w:val="FFFFFF" w:themeColor="background1"/>
          <w:sz w:val="20"/>
          <w:lang w:val="en-US"/>
        </w:rPr>
        <w:t>V</w:t>
      </w:r>
      <w:r w:rsidRPr="00C86384">
        <w:rPr>
          <w:rFonts w:cstheme="minorHAnsi"/>
          <w:color w:val="FFFFFF" w:themeColor="background1"/>
          <w:sz w:val="20"/>
          <w:lang w:val="en-US"/>
        </w:rPr>
        <w:t xml:space="preserve">: </w:t>
      </w:r>
      <w:r w:rsidR="00FC7A9E" w:rsidRPr="00C86384">
        <w:rPr>
          <w:rFonts w:cstheme="minorHAnsi"/>
          <w:color w:val="FFFFFF" w:themeColor="background1"/>
          <w:sz w:val="20"/>
          <w:lang w:val="en-US"/>
        </w:rPr>
        <w:t xml:space="preserve">FIT AND PROPER </w:t>
      </w:r>
      <w:r w:rsidR="007210FD" w:rsidRPr="00C86384">
        <w:rPr>
          <w:rFonts w:cstheme="minorHAnsi"/>
          <w:color w:val="FFFFFF" w:themeColor="background1"/>
          <w:sz w:val="20"/>
          <w:lang w:val="en-US"/>
        </w:rPr>
        <w:t xml:space="preserve">DECLARATION </w:t>
      </w:r>
      <w:r w:rsidR="00937A1C" w:rsidRPr="00C86384">
        <w:rPr>
          <w:rFonts w:cstheme="minorHAnsi"/>
          <w:color w:val="FFFFFF" w:themeColor="background1"/>
          <w:sz w:val="20"/>
          <w:lang w:val="en-US"/>
        </w:rPr>
        <w:t>FOR EXEMPT PERSON</w:t>
      </w:r>
      <w:r w:rsidR="007210FD" w:rsidRPr="00C86384">
        <w:rPr>
          <w:rFonts w:cstheme="minorHAnsi"/>
          <w:color w:val="FFFFFF" w:themeColor="background1"/>
          <w:sz w:val="20"/>
          <w:lang w:val="en-US"/>
        </w:rPr>
        <w:t>,</w:t>
      </w:r>
      <w:r w:rsidR="00B52B73" w:rsidRPr="00C86384">
        <w:rPr>
          <w:rFonts w:cstheme="minorHAnsi"/>
          <w:color w:val="FFFFFF" w:themeColor="background1"/>
          <w:sz w:val="20"/>
          <w:lang w:val="en-US"/>
        </w:rPr>
        <w:t xml:space="preserve"> </w:t>
      </w:r>
      <w:r w:rsidR="00500C50" w:rsidRPr="00C86384">
        <w:rPr>
          <w:rFonts w:cstheme="minorHAnsi"/>
          <w:color w:val="FFFFFF" w:themeColor="background1"/>
          <w:sz w:val="20"/>
          <w:lang w:val="en-US"/>
        </w:rPr>
        <w:t xml:space="preserve">KEY OFFICERS AND </w:t>
      </w:r>
      <w:r w:rsidR="000D53FA" w:rsidRPr="00C86384">
        <w:rPr>
          <w:rFonts w:cstheme="minorHAnsi"/>
          <w:color w:val="FFFFFF" w:themeColor="background1"/>
          <w:sz w:val="20"/>
          <w:lang w:val="en-US"/>
        </w:rPr>
        <w:t xml:space="preserve">CONTROLLER(S) </w:t>
      </w:r>
    </w:p>
    <w:p w14:paraId="5C0CF723" w14:textId="77777777" w:rsidR="003B2E7E" w:rsidRPr="00104267" w:rsidRDefault="003B2E7E" w:rsidP="00585D47">
      <w:pPr>
        <w:pStyle w:val="ListParagraph"/>
        <w:spacing w:after="0" w:line="288" w:lineRule="auto"/>
        <w:ind w:left="1080"/>
        <w:jc w:val="both"/>
        <w:rPr>
          <w:rFonts w:ascii="Arial" w:hAnsi="Arial" w:cs="Arial"/>
          <w:sz w:val="20"/>
        </w:rPr>
      </w:pPr>
    </w:p>
    <w:p w14:paraId="0662E5BE" w14:textId="7B69D0C8" w:rsidR="006A0F1B" w:rsidRDefault="00884C1D" w:rsidP="00585D47">
      <w:pPr>
        <w:pStyle w:val="ListParagraph"/>
        <w:spacing w:after="0" w:line="288" w:lineRule="auto"/>
        <w:ind w:left="567"/>
        <w:jc w:val="both"/>
        <w:rPr>
          <w:rFonts w:cstheme="minorHAnsi"/>
          <w:b/>
          <w:sz w:val="20"/>
          <w:szCs w:val="20"/>
        </w:rPr>
      </w:pPr>
      <w:r w:rsidRPr="007210FD">
        <w:rPr>
          <w:rFonts w:cstheme="minorHAnsi"/>
          <w:sz w:val="20"/>
          <w:szCs w:val="20"/>
        </w:rPr>
        <w:t xml:space="preserve">If the answer to any of the following questions is in the affirmative, </w:t>
      </w:r>
      <w:r w:rsidRPr="007210FD">
        <w:rPr>
          <w:rFonts w:cstheme="minorHAnsi"/>
          <w:sz w:val="20"/>
          <w:szCs w:val="20"/>
          <w:u w:val="single"/>
        </w:rPr>
        <w:t xml:space="preserve">provide supporting documents, where appropriate, </w:t>
      </w:r>
      <w:r w:rsidR="0001380F" w:rsidRPr="007210FD">
        <w:rPr>
          <w:rFonts w:cstheme="minorHAnsi"/>
          <w:sz w:val="20"/>
          <w:szCs w:val="20"/>
          <w:u w:val="single"/>
        </w:rPr>
        <w:t>except for items 1(a) to (d).</w:t>
      </w:r>
      <w:r w:rsidRPr="007210FD">
        <w:rPr>
          <w:rFonts w:cstheme="minorHAnsi"/>
          <w:sz w:val="20"/>
          <w:szCs w:val="20"/>
        </w:rPr>
        <w:t xml:space="preserve"> </w:t>
      </w:r>
    </w:p>
    <w:p w14:paraId="585E736F" w14:textId="77777777" w:rsidR="006A0F1B" w:rsidRDefault="006A0F1B" w:rsidP="00585D47">
      <w:pPr>
        <w:pStyle w:val="ListParagraph"/>
        <w:spacing w:after="0" w:line="288" w:lineRule="auto"/>
        <w:ind w:left="567"/>
        <w:jc w:val="both"/>
        <w:rPr>
          <w:rFonts w:cstheme="minorHAnsi"/>
          <w:b/>
          <w:sz w:val="20"/>
          <w:szCs w:val="20"/>
        </w:rPr>
      </w:pPr>
    </w:p>
    <w:p w14:paraId="6F51D085" w14:textId="40E68C01" w:rsidR="006A0F1B" w:rsidRDefault="006A0F1B" w:rsidP="006A0F1B">
      <w:pPr>
        <w:pStyle w:val="ListParagraph"/>
        <w:numPr>
          <w:ilvl w:val="0"/>
          <w:numId w:val="18"/>
        </w:numPr>
        <w:spacing w:after="0" w:line="288" w:lineRule="auto"/>
        <w:ind w:left="851" w:hanging="284"/>
        <w:jc w:val="both"/>
        <w:rPr>
          <w:rFonts w:cstheme="minorHAnsi"/>
          <w:b/>
          <w:sz w:val="20"/>
          <w:szCs w:val="20"/>
        </w:rPr>
      </w:pPr>
      <w:r>
        <w:rPr>
          <w:rFonts w:cstheme="minorHAnsi"/>
          <w:sz w:val="20"/>
          <w:szCs w:val="20"/>
        </w:rPr>
        <w:t>for items 1(a) to (d), there is no need to provide supporting documents</w:t>
      </w:r>
    </w:p>
    <w:p w14:paraId="3EFBBB12" w14:textId="257B7335" w:rsidR="003B2E7E" w:rsidRPr="007210FD" w:rsidRDefault="006A0F1B" w:rsidP="006A0F1B">
      <w:pPr>
        <w:pStyle w:val="ListParagraph"/>
        <w:numPr>
          <w:ilvl w:val="0"/>
          <w:numId w:val="18"/>
        </w:numPr>
        <w:spacing w:after="0" w:line="288" w:lineRule="auto"/>
        <w:ind w:left="851" w:hanging="284"/>
        <w:jc w:val="both"/>
        <w:rPr>
          <w:rFonts w:cstheme="minorHAnsi"/>
          <w:sz w:val="20"/>
          <w:szCs w:val="20"/>
        </w:rPr>
      </w:pPr>
      <w:r>
        <w:rPr>
          <w:rFonts w:cstheme="minorHAnsi"/>
          <w:b/>
          <w:sz w:val="20"/>
          <w:szCs w:val="20"/>
          <w:lang w:val="en-US"/>
        </w:rPr>
        <w:t>f</w:t>
      </w:r>
      <w:r w:rsidR="003B2E7E" w:rsidRPr="007210FD">
        <w:rPr>
          <w:rFonts w:cstheme="minorHAnsi"/>
          <w:b/>
          <w:sz w:val="20"/>
          <w:szCs w:val="20"/>
          <w:lang w:val="en-US"/>
        </w:rPr>
        <w:t>or items 1(e) to (u), and 2(a) and (b), complete Annex A</w:t>
      </w:r>
      <w:r w:rsidR="003B2E7E" w:rsidRPr="007210FD">
        <w:rPr>
          <w:rFonts w:cstheme="minorHAnsi"/>
          <w:sz w:val="20"/>
          <w:szCs w:val="20"/>
        </w:rPr>
        <w:t xml:space="preserve">. </w:t>
      </w:r>
    </w:p>
    <w:p w14:paraId="10100BFC" w14:textId="77777777" w:rsidR="003B2E7E" w:rsidRPr="007210FD" w:rsidRDefault="003B2E7E" w:rsidP="00585D47">
      <w:pPr>
        <w:pStyle w:val="ListParagraph"/>
        <w:spacing w:after="0" w:line="288" w:lineRule="auto"/>
        <w:ind w:left="567"/>
        <w:jc w:val="both"/>
        <w:rPr>
          <w:rFonts w:cstheme="minorHAnsi"/>
          <w:sz w:val="20"/>
          <w:szCs w:val="20"/>
        </w:rPr>
      </w:pPr>
    </w:p>
    <w:p w14:paraId="6CE3BAD8" w14:textId="028E9BCC" w:rsidR="00884C1D" w:rsidRPr="007210FD" w:rsidRDefault="00884C1D" w:rsidP="00585D47">
      <w:pPr>
        <w:pStyle w:val="ListParagraph"/>
        <w:spacing w:after="0" w:line="288" w:lineRule="auto"/>
        <w:ind w:left="567"/>
        <w:jc w:val="both"/>
        <w:rPr>
          <w:rFonts w:cstheme="minorHAnsi"/>
          <w:sz w:val="20"/>
          <w:szCs w:val="20"/>
          <w:lang w:val="en-US"/>
        </w:rPr>
      </w:pPr>
      <w:r w:rsidRPr="007210FD">
        <w:rPr>
          <w:rFonts w:cstheme="minorHAnsi"/>
          <w:sz w:val="20"/>
          <w:szCs w:val="20"/>
        </w:rPr>
        <w:t xml:space="preserve">If there is any doubt with respect to any part of this section, provide all relevant information to demonstrate that the exempt person, </w:t>
      </w:r>
      <w:r w:rsidR="00937A1C" w:rsidRPr="007210FD">
        <w:rPr>
          <w:rFonts w:cstheme="minorHAnsi"/>
          <w:sz w:val="20"/>
          <w:szCs w:val="20"/>
        </w:rPr>
        <w:t>including its</w:t>
      </w:r>
      <w:r w:rsidR="007210FD">
        <w:rPr>
          <w:rFonts w:cstheme="minorHAnsi"/>
          <w:sz w:val="20"/>
          <w:szCs w:val="20"/>
        </w:rPr>
        <w:t xml:space="preserve"> key officers and</w:t>
      </w:r>
      <w:r w:rsidR="000D53FA" w:rsidRPr="007210FD">
        <w:rPr>
          <w:rFonts w:cstheme="minorHAnsi"/>
          <w:sz w:val="20"/>
          <w:szCs w:val="20"/>
        </w:rPr>
        <w:t xml:space="preserve"> </w:t>
      </w:r>
      <w:r w:rsidR="007C352A" w:rsidRPr="007210FD">
        <w:rPr>
          <w:rFonts w:cstheme="minorHAnsi"/>
          <w:sz w:val="20"/>
          <w:szCs w:val="20"/>
        </w:rPr>
        <w:t>controllers</w:t>
      </w:r>
      <w:r w:rsidR="0095508A">
        <w:rPr>
          <w:rFonts w:cstheme="minorHAnsi"/>
          <w:sz w:val="20"/>
          <w:szCs w:val="20"/>
        </w:rPr>
        <w:t xml:space="preserve"> </w:t>
      </w:r>
      <w:proofErr w:type="gramStart"/>
      <w:r w:rsidRPr="007210FD">
        <w:rPr>
          <w:rFonts w:cstheme="minorHAnsi"/>
          <w:sz w:val="20"/>
          <w:szCs w:val="20"/>
        </w:rPr>
        <w:t>are considered to be</w:t>
      </w:r>
      <w:proofErr w:type="gramEnd"/>
      <w:r w:rsidRPr="007210FD">
        <w:rPr>
          <w:rFonts w:cstheme="minorHAnsi"/>
          <w:sz w:val="20"/>
          <w:szCs w:val="20"/>
        </w:rPr>
        <w:t xml:space="preserve"> fit and proper persons.</w:t>
      </w:r>
      <w:r w:rsidR="00330DF2" w:rsidRPr="007210FD">
        <w:rPr>
          <w:rFonts w:cstheme="minorHAnsi"/>
          <w:sz w:val="20"/>
          <w:szCs w:val="20"/>
        </w:rPr>
        <w:t xml:space="preserve"> </w:t>
      </w:r>
    </w:p>
    <w:p w14:paraId="1F677C55" w14:textId="38162CDD" w:rsidR="00937A1C" w:rsidRPr="007210FD" w:rsidRDefault="00937A1C" w:rsidP="00585D47">
      <w:pPr>
        <w:spacing w:after="0" w:line="288" w:lineRule="auto"/>
        <w:contextualSpacing/>
        <w:jc w:val="both"/>
        <w:rPr>
          <w:rFonts w:cstheme="minorHAnsi"/>
          <w:sz w:val="20"/>
          <w:szCs w:val="20"/>
        </w:rPr>
      </w:pPr>
    </w:p>
    <w:tbl>
      <w:tblPr>
        <w:tblStyle w:val="TableGrid"/>
        <w:tblW w:w="9923" w:type="dxa"/>
        <w:tblInd w:w="562" w:type="dxa"/>
        <w:tblLook w:val="04A0" w:firstRow="1" w:lastRow="0" w:firstColumn="1" w:lastColumn="0" w:noHBand="0" w:noVBand="1"/>
      </w:tblPr>
      <w:tblGrid>
        <w:gridCol w:w="9923"/>
      </w:tblGrid>
      <w:tr w:rsidR="00937A1C" w:rsidRPr="007210FD" w14:paraId="27855E27" w14:textId="77777777" w:rsidTr="00104267">
        <w:tc>
          <w:tcPr>
            <w:tcW w:w="9923" w:type="dxa"/>
          </w:tcPr>
          <w:p w14:paraId="4D17DCFB" w14:textId="3AF9CE33" w:rsidR="00937A1C" w:rsidRPr="007210FD" w:rsidRDefault="00937A1C" w:rsidP="00585D47">
            <w:pPr>
              <w:spacing w:line="288" w:lineRule="auto"/>
              <w:contextualSpacing/>
              <w:jc w:val="both"/>
              <w:rPr>
                <w:rFonts w:cstheme="minorHAnsi"/>
                <w:b/>
                <w:sz w:val="20"/>
                <w:szCs w:val="20"/>
              </w:rPr>
            </w:pPr>
            <w:r w:rsidRPr="0053523B">
              <w:rPr>
                <w:rFonts w:cstheme="minorHAnsi"/>
                <w:b/>
                <w:sz w:val="20"/>
                <w:szCs w:val="20"/>
              </w:rPr>
              <w:t>Pursuant to regulation 14A(2)(</w:t>
            </w:r>
            <w:r w:rsidRPr="0053523B">
              <w:rPr>
                <w:rFonts w:cstheme="minorHAnsi"/>
                <w:b/>
                <w:i/>
                <w:sz w:val="20"/>
                <w:szCs w:val="20"/>
              </w:rPr>
              <w:t>b</w:t>
            </w:r>
            <w:r w:rsidRPr="0053523B">
              <w:rPr>
                <w:rFonts w:cstheme="minorHAnsi"/>
                <w:b/>
                <w:sz w:val="20"/>
                <w:szCs w:val="20"/>
              </w:rPr>
              <w:t>) of the Regulations</w:t>
            </w:r>
            <w:r w:rsidRPr="00D13AF0">
              <w:rPr>
                <w:rFonts w:cstheme="minorHAnsi"/>
                <w:b/>
                <w:sz w:val="20"/>
                <w:szCs w:val="20"/>
              </w:rPr>
              <w:t>,</w:t>
            </w:r>
            <w:r w:rsidRPr="0053523B">
              <w:rPr>
                <w:rFonts w:cstheme="minorHAnsi"/>
                <w:b/>
                <w:sz w:val="20"/>
                <w:szCs w:val="20"/>
              </w:rPr>
              <w:t xml:space="preserve"> a </w:t>
            </w:r>
            <w:r w:rsidRPr="00D13735">
              <w:rPr>
                <w:rFonts w:cstheme="minorHAnsi"/>
                <w:b/>
                <w:sz w:val="20"/>
                <w:szCs w:val="20"/>
              </w:rPr>
              <w:t>person</w:t>
            </w:r>
            <w:r w:rsidR="00C74D87" w:rsidRPr="00D13735">
              <w:rPr>
                <w:rFonts w:cstheme="minorHAnsi"/>
                <w:b/>
                <w:sz w:val="20"/>
                <w:szCs w:val="20"/>
              </w:rPr>
              <w:t xml:space="preserve"> (including its representatives, directors, and controllers)</w:t>
            </w:r>
            <w:r w:rsidRPr="00D13735">
              <w:rPr>
                <w:rFonts w:cstheme="minorHAnsi"/>
                <w:b/>
                <w:sz w:val="20"/>
                <w:szCs w:val="20"/>
              </w:rPr>
              <w:t xml:space="preserve"> exempt under </w:t>
            </w:r>
            <w:r w:rsidR="00EE284D" w:rsidRPr="00D13735">
              <w:rPr>
                <w:rFonts w:cstheme="minorHAnsi"/>
                <w:b/>
                <w:sz w:val="20"/>
                <w:szCs w:val="20"/>
              </w:rPr>
              <w:t xml:space="preserve">paragraph </w:t>
            </w:r>
            <w:r w:rsidR="00CE59E5" w:rsidRPr="00D13735">
              <w:rPr>
                <w:rFonts w:cstheme="minorHAnsi"/>
                <w:b/>
                <w:sz w:val="20"/>
                <w:szCs w:val="20"/>
              </w:rPr>
              <w:t>7(1)(</w:t>
            </w:r>
            <w:r w:rsidR="00CE59E5" w:rsidRPr="00D13735">
              <w:rPr>
                <w:rFonts w:cstheme="minorHAnsi"/>
                <w:b/>
                <w:i/>
                <w:sz w:val="20"/>
                <w:szCs w:val="20"/>
              </w:rPr>
              <w:t>b</w:t>
            </w:r>
            <w:r w:rsidR="00CE59E5" w:rsidRPr="00D13735">
              <w:rPr>
                <w:rFonts w:cstheme="minorHAnsi"/>
                <w:b/>
                <w:sz w:val="20"/>
                <w:szCs w:val="20"/>
              </w:rPr>
              <w:t>)</w:t>
            </w:r>
            <w:r w:rsidR="00B55068" w:rsidRPr="00D13735">
              <w:rPr>
                <w:rFonts w:cstheme="minorHAnsi"/>
                <w:b/>
                <w:sz w:val="20"/>
                <w:szCs w:val="20"/>
              </w:rPr>
              <w:t xml:space="preserve"> </w:t>
            </w:r>
            <w:r w:rsidRPr="00D13735">
              <w:rPr>
                <w:rFonts w:cstheme="minorHAnsi"/>
                <w:b/>
                <w:sz w:val="20"/>
                <w:szCs w:val="20"/>
              </w:rPr>
              <w:t xml:space="preserve">of the Second Schedule of the Regulations </w:t>
            </w:r>
            <w:r w:rsidR="006E1BD9" w:rsidRPr="00D13735">
              <w:rPr>
                <w:rFonts w:cstheme="minorHAnsi"/>
                <w:b/>
                <w:sz w:val="20"/>
                <w:szCs w:val="20"/>
              </w:rPr>
              <w:t>is</w:t>
            </w:r>
            <w:r w:rsidRPr="00D13735">
              <w:rPr>
                <w:rFonts w:cstheme="minorHAnsi"/>
                <w:b/>
                <w:sz w:val="20"/>
                <w:szCs w:val="20"/>
              </w:rPr>
              <w:t xml:space="preserve"> required to be fit and proper.</w:t>
            </w:r>
            <w:r w:rsidR="00C74D87" w:rsidRPr="00D13735">
              <w:rPr>
                <w:rFonts w:cstheme="minorHAnsi"/>
                <w:b/>
                <w:sz w:val="20"/>
                <w:szCs w:val="20"/>
              </w:rPr>
              <w:t xml:space="preserve"> Based on the Guidelines on Fit and Proper Criteria, the person’s key officers are also expected to be fit and proper.</w:t>
            </w:r>
            <w:r w:rsidR="00C74D87">
              <w:rPr>
                <w:rFonts w:cstheme="minorHAnsi"/>
                <w:b/>
                <w:sz w:val="20"/>
                <w:szCs w:val="20"/>
              </w:rPr>
              <w:t xml:space="preserve">  </w:t>
            </w:r>
          </w:p>
        </w:tc>
      </w:tr>
    </w:tbl>
    <w:p w14:paraId="1F681B51" w14:textId="347C4B74" w:rsidR="00937A1C" w:rsidRPr="007210FD" w:rsidRDefault="00937A1C" w:rsidP="00585D47">
      <w:pPr>
        <w:spacing w:after="0" w:line="288" w:lineRule="auto"/>
        <w:contextualSpacing/>
        <w:jc w:val="both"/>
        <w:rPr>
          <w:rFonts w:cstheme="minorHAnsi"/>
          <w:sz w:val="20"/>
          <w:szCs w:val="20"/>
        </w:rPr>
      </w:pPr>
    </w:p>
    <w:tbl>
      <w:tblPr>
        <w:tblStyle w:val="TableGrid"/>
        <w:tblW w:w="7660" w:type="dxa"/>
        <w:tblInd w:w="112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6379"/>
        <w:gridCol w:w="709"/>
        <w:gridCol w:w="572"/>
      </w:tblGrid>
      <w:tr w:rsidR="00884C1D" w:rsidRPr="007210FD" w14:paraId="1E189703" w14:textId="77777777" w:rsidTr="00712942">
        <w:tc>
          <w:tcPr>
            <w:tcW w:w="7660" w:type="dxa"/>
            <w:gridSpan w:val="3"/>
          </w:tcPr>
          <w:p w14:paraId="771C91F7" w14:textId="77777777" w:rsidR="00884C1D" w:rsidRPr="007210FD" w:rsidRDefault="00884C1D" w:rsidP="00585D47">
            <w:pPr>
              <w:pStyle w:val="ListParagraph"/>
              <w:spacing w:line="288" w:lineRule="auto"/>
              <w:ind w:left="0"/>
              <w:jc w:val="both"/>
              <w:rPr>
                <w:rFonts w:cstheme="minorHAnsi"/>
                <w:sz w:val="20"/>
                <w:szCs w:val="20"/>
              </w:rPr>
            </w:pPr>
            <w:r w:rsidRPr="007210FD">
              <w:rPr>
                <w:rFonts w:cstheme="minorHAnsi"/>
                <w:sz w:val="20"/>
                <w:szCs w:val="20"/>
                <w:u w:val="single"/>
              </w:rPr>
              <w:t>Honesty, Integrity and Reputation</w:t>
            </w:r>
          </w:p>
        </w:tc>
      </w:tr>
      <w:tr w:rsidR="002A617D" w:rsidRPr="007210FD" w14:paraId="4AB5172D" w14:textId="77777777" w:rsidTr="00712942">
        <w:tc>
          <w:tcPr>
            <w:tcW w:w="7660" w:type="dxa"/>
            <w:gridSpan w:val="3"/>
          </w:tcPr>
          <w:p w14:paraId="74CF2B17" w14:textId="77777777" w:rsidR="002A617D" w:rsidRPr="007210FD" w:rsidRDefault="002A617D" w:rsidP="00585D47">
            <w:pPr>
              <w:pStyle w:val="ListParagraph"/>
              <w:spacing w:line="288" w:lineRule="auto"/>
              <w:ind w:left="0"/>
              <w:jc w:val="both"/>
              <w:rPr>
                <w:rFonts w:cstheme="minorHAnsi"/>
                <w:sz w:val="20"/>
                <w:szCs w:val="20"/>
                <w:u w:val="single"/>
              </w:rPr>
            </w:pPr>
          </w:p>
        </w:tc>
      </w:tr>
      <w:tr w:rsidR="00884C1D" w:rsidRPr="007210FD" w14:paraId="5400AD3A" w14:textId="77777777" w:rsidTr="00712942">
        <w:trPr>
          <w:trHeight w:val="197"/>
        </w:trPr>
        <w:tc>
          <w:tcPr>
            <w:tcW w:w="7660" w:type="dxa"/>
            <w:gridSpan w:val="3"/>
          </w:tcPr>
          <w:p w14:paraId="3065FF52" w14:textId="27020A1D" w:rsidR="00884C1D" w:rsidRPr="007210FD" w:rsidRDefault="00884C1D" w:rsidP="006A0F1B">
            <w:pPr>
              <w:pStyle w:val="ListParagraph"/>
              <w:numPr>
                <w:ilvl w:val="1"/>
                <w:numId w:val="2"/>
              </w:numPr>
              <w:spacing w:line="288" w:lineRule="auto"/>
              <w:ind w:left="755" w:hanging="284"/>
              <w:jc w:val="both"/>
              <w:rPr>
                <w:rFonts w:cstheme="minorHAnsi"/>
                <w:sz w:val="20"/>
                <w:szCs w:val="20"/>
              </w:rPr>
            </w:pPr>
            <w:r w:rsidRPr="007210FD">
              <w:rPr>
                <w:rFonts w:cstheme="minorHAnsi"/>
                <w:sz w:val="20"/>
                <w:szCs w:val="20"/>
              </w:rPr>
              <w:t>Within the past 10 years, has the exempt person, or any of its</w:t>
            </w:r>
            <w:r w:rsidR="007210FD">
              <w:rPr>
                <w:rFonts w:cstheme="minorHAnsi"/>
                <w:sz w:val="20"/>
                <w:szCs w:val="20"/>
              </w:rPr>
              <w:t xml:space="preserve"> key officers </w:t>
            </w:r>
            <w:r w:rsidR="00E2193B">
              <w:rPr>
                <w:rFonts w:cstheme="minorHAnsi"/>
                <w:sz w:val="20"/>
                <w:szCs w:val="20"/>
              </w:rPr>
              <w:t>or</w:t>
            </w:r>
            <w:r w:rsidRPr="007210FD">
              <w:rPr>
                <w:rFonts w:cstheme="minorHAnsi"/>
                <w:sz w:val="20"/>
                <w:szCs w:val="20"/>
              </w:rPr>
              <w:t xml:space="preserve"> </w:t>
            </w:r>
            <w:r w:rsidR="00763B81" w:rsidRPr="007210FD">
              <w:rPr>
                <w:rFonts w:cstheme="minorHAnsi"/>
                <w:sz w:val="20"/>
                <w:szCs w:val="20"/>
              </w:rPr>
              <w:t xml:space="preserve">controllers, </w:t>
            </w:r>
          </w:p>
        </w:tc>
      </w:tr>
      <w:tr w:rsidR="00884C1D" w:rsidRPr="007210FD" w14:paraId="7A840D0C" w14:textId="77777777" w:rsidTr="00712942">
        <w:tc>
          <w:tcPr>
            <w:tcW w:w="6379" w:type="dxa"/>
          </w:tcPr>
          <w:p w14:paraId="39026C01" w14:textId="77777777" w:rsidR="00884C1D" w:rsidRPr="007210FD" w:rsidRDefault="00884C1D" w:rsidP="00585D47">
            <w:pPr>
              <w:pStyle w:val="ListParagraph"/>
              <w:spacing w:line="288" w:lineRule="auto"/>
              <w:jc w:val="both"/>
              <w:rPr>
                <w:rFonts w:cstheme="minorHAnsi"/>
                <w:sz w:val="20"/>
                <w:szCs w:val="20"/>
              </w:rPr>
            </w:pPr>
          </w:p>
        </w:tc>
        <w:tc>
          <w:tcPr>
            <w:tcW w:w="709" w:type="dxa"/>
          </w:tcPr>
          <w:p w14:paraId="2CF6255A" w14:textId="77777777" w:rsidR="00884C1D" w:rsidRPr="007210FD" w:rsidRDefault="00884C1D" w:rsidP="00585D47">
            <w:pPr>
              <w:pStyle w:val="ListParagraph"/>
              <w:spacing w:line="288" w:lineRule="auto"/>
              <w:ind w:left="0"/>
              <w:jc w:val="both"/>
              <w:rPr>
                <w:rFonts w:cstheme="minorHAnsi"/>
                <w:sz w:val="20"/>
                <w:szCs w:val="20"/>
              </w:rPr>
            </w:pPr>
            <w:r w:rsidRPr="007210FD">
              <w:rPr>
                <w:rFonts w:cstheme="minorHAnsi"/>
                <w:sz w:val="20"/>
                <w:szCs w:val="20"/>
              </w:rPr>
              <w:t>Yes</w:t>
            </w:r>
          </w:p>
        </w:tc>
        <w:tc>
          <w:tcPr>
            <w:tcW w:w="572" w:type="dxa"/>
          </w:tcPr>
          <w:p w14:paraId="7A03B001" w14:textId="77777777" w:rsidR="00884C1D" w:rsidRPr="007210FD" w:rsidRDefault="00884C1D" w:rsidP="00585D47">
            <w:pPr>
              <w:pStyle w:val="ListParagraph"/>
              <w:spacing w:line="288" w:lineRule="auto"/>
              <w:ind w:left="0"/>
              <w:jc w:val="both"/>
              <w:rPr>
                <w:rFonts w:cstheme="minorHAnsi"/>
                <w:sz w:val="20"/>
                <w:szCs w:val="20"/>
              </w:rPr>
            </w:pPr>
            <w:r w:rsidRPr="007210FD">
              <w:rPr>
                <w:rFonts w:cstheme="minorHAnsi"/>
                <w:sz w:val="20"/>
                <w:szCs w:val="20"/>
              </w:rPr>
              <w:t>No</w:t>
            </w:r>
          </w:p>
        </w:tc>
      </w:tr>
      <w:tr w:rsidR="00884C1D" w:rsidRPr="007210FD" w14:paraId="225AA41C" w14:textId="77777777" w:rsidTr="00712942">
        <w:tc>
          <w:tcPr>
            <w:tcW w:w="6379" w:type="dxa"/>
          </w:tcPr>
          <w:p w14:paraId="36F57AC6" w14:textId="5CEE6A5F"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 xml:space="preserve">been licensed, </w:t>
            </w:r>
            <w:r w:rsidR="00142287" w:rsidRPr="007210FD">
              <w:rPr>
                <w:rFonts w:cstheme="minorHAnsi"/>
                <w:sz w:val="20"/>
                <w:szCs w:val="20"/>
              </w:rPr>
              <w:t>registered or approved under a l</w:t>
            </w:r>
            <w:r w:rsidRPr="007210FD">
              <w:rPr>
                <w:rFonts w:cstheme="minorHAnsi"/>
                <w:sz w:val="20"/>
                <w:szCs w:val="20"/>
              </w:rPr>
              <w:t>aw in any jurisdiction which requires licensing, registration or approval in relation to any regulated activity?</w:t>
            </w:r>
          </w:p>
        </w:tc>
        <w:tc>
          <w:tcPr>
            <w:tcW w:w="709" w:type="dxa"/>
            <w:vAlign w:val="center"/>
          </w:tcPr>
          <w:sdt>
            <w:sdtPr>
              <w:rPr>
                <w:rFonts w:eastAsia="Wingdings" w:cstheme="minorHAnsi"/>
                <w:sz w:val="20"/>
                <w:szCs w:val="20"/>
              </w:rPr>
              <w:id w:val="-1278329576"/>
              <w14:checkbox>
                <w14:checked w14:val="0"/>
                <w14:checkedState w14:val="2612" w14:font="MS Gothic"/>
                <w14:uncheckedState w14:val="2610" w14:font="MS Gothic"/>
              </w14:checkbox>
            </w:sdtPr>
            <w:sdtContent>
              <w:p w14:paraId="0273C9B0" w14:textId="62EC56F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28292968"/>
            <w14:checkbox>
              <w14:checked w14:val="0"/>
              <w14:checkedState w14:val="2612" w14:font="MS Gothic"/>
              <w14:uncheckedState w14:val="2610" w14:font="MS Gothic"/>
            </w14:checkbox>
          </w:sdtPr>
          <w:sdtContent>
            <w:tc>
              <w:tcPr>
                <w:tcW w:w="572" w:type="dxa"/>
                <w:vAlign w:val="center"/>
              </w:tcPr>
              <w:p w14:paraId="2F0D0A8E" w14:textId="115C974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2F133BB2" w14:textId="77777777" w:rsidTr="00712942">
        <w:tc>
          <w:tcPr>
            <w:tcW w:w="6379" w:type="dxa"/>
          </w:tcPr>
          <w:p w14:paraId="0A568B56"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352C0875"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754D3C67"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7E05CBDF" w14:textId="77777777" w:rsidTr="00712942">
        <w:tc>
          <w:tcPr>
            <w:tcW w:w="6379" w:type="dxa"/>
          </w:tcPr>
          <w:p w14:paraId="0FE5F44F"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licensed, registered, or otherwise authorised by law to carry on any trade, business (including sole proprietorships and partnerships) or profession (including, accountancy, engineering, law and architecture) in any jurisdiction?</w:t>
            </w:r>
          </w:p>
        </w:tc>
        <w:tc>
          <w:tcPr>
            <w:tcW w:w="709" w:type="dxa"/>
            <w:vAlign w:val="center"/>
          </w:tcPr>
          <w:sdt>
            <w:sdtPr>
              <w:rPr>
                <w:rFonts w:eastAsia="Wingdings" w:cstheme="minorHAnsi"/>
                <w:sz w:val="20"/>
                <w:szCs w:val="20"/>
              </w:rPr>
              <w:id w:val="-1052610664"/>
              <w14:checkbox>
                <w14:checked w14:val="0"/>
                <w14:checkedState w14:val="2612" w14:font="MS Gothic"/>
                <w14:uncheckedState w14:val="2610" w14:font="MS Gothic"/>
              </w14:checkbox>
            </w:sdtPr>
            <w:sdtContent>
              <w:p w14:paraId="03DA299C" w14:textId="1ED5B1FF"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2030839098"/>
            <w14:checkbox>
              <w14:checked w14:val="0"/>
              <w14:checkedState w14:val="2612" w14:font="MS Gothic"/>
              <w14:uncheckedState w14:val="2610" w14:font="MS Gothic"/>
            </w14:checkbox>
          </w:sdtPr>
          <w:sdtContent>
            <w:tc>
              <w:tcPr>
                <w:tcW w:w="572" w:type="dxa"/>
                <w:vAlign w:val="center"/>
              </w:tcPr>
              <w:p w14:paraId="637AEDE8" w14:textId="4ADA28F9"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455BBB1C" w14:textId="77777777" w:rsidTr="00712942">
        <w:tc>
          <w:tcPr>
            <w:tcW w:w="6379" w:type="dxa"/>
          </w:tcPr>
          <w:p w14:paraId="3F6B2E1C"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0DD4CB01"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377CAF3E"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44885CF2" w14:textId="77777777" w:rsidTr="00712942">
        <w:tc>
          <w:tcPr>
            <w:tcW w:w="6379" w:type="dxa"/>
          </w:tcPr>
          <w:p w14:paraId="6B25F5FD"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a shareholder of any corporation which holds membership of any class or description any operator of an organised market or clearing facility in any jurisdiction?</w:t>
            </w:r>
          </w:p>
        </w:tc>
        <w:tc>
          <w:tcPr>
            <w:tcW w:w="709" w:type="dxa"/>
            <w:vAlign w:val="center"/>
          </w:tcPr>
          <w:sdt>
            <w:sdtPr>
              <w:rPr>
                <w:rFonts w:eastAsia="Wingdings" w:cstheme="minorHAnsi"/>
                <w:sz w:val="20"/>
                <w:szCs w:val="20"/>
              </w:rPr>
              <w:id w:val="217249474"/>
              <w14:checkbox>
                <w14:checked w14:val="0"/>
                <w14:checkedState w14:val="2612" w14:font="MS Gothic"/>
                <w14:uncheckedState w14:val="2610" w14:font="MS Gothic"/>
              </w14:checkbox>
            </w:sdtPr>
            <w:sdtContent>
              <w:p w14:paraId="2A5ADC6E" w14:textId="50B0558B" w:rsidR="00884C1D" w:rsidRPr="007210FD" w:rsidRDefault="00F269F9" w:rsidP="00585D47">
                <w:pPr>
                  <w:pStyle w:val="ListParagraph"/>
                  <w:spacing w:line="288" w:lineRule="auto"/>
                  <w:ind w:left="0"/>
                  <w:jc w:val="both"/>
                  <w:rPr>
                    <w:rFonts w:cstheme="minorHAnsi"/>
                    <w:sz w:val="20"/>
                    <w:szCs w:val="20"/>
                  </w:rPr>
                </w:pPr>
                <w:r>
                  <w:rPr>
                    <w:rFonts w:ascii="MS Gothic" w:eastAsia="MS Gothic" w:hAnsi="MS Gothic" w:cstheme="minorHAnsi" w:hint="eastAsia"/>
                    <w:sz w:val="20"/>
                    <w:szCs w:val="20"/>
                  </w:rPr>
                  <w:t>☐</w:t>
                </w:r>
              </w:p>
            </w:sdtContent>
          </w:sdt>
        </w:tc>
        <w:sdt>
          <w:sdtPr>
            <w:rPr>
              <w:rFonts w:cstheme="minorHAnsi"/>
              <w:sz w:val="20"/>
              <w:szCs w:val="20"/>
            </w:rPr>
            <w:id w:val="-791364533"/>
            <w14:checkbox>
              <w14:checked w14:val="0"/>
              <w14:checkedState w14:val="2612" w14:font="MS Gothic"/>
              <w14:uncheckedState w14:val="2610" w14:font="MS Gothic"/>
            </w14:checkbox>
          </w:sdtPr>
          <w:sdtContent>
            <w:tc>
              <w:tcPr>
                <w:tcW w:w="572" w:type="dxa"/>
                <w:vAlign w:val="center"/>
              </w:tcPr>
              <w:p w14:paraId="7AC722A0" w14:textId="46F84930"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02E8531F" w14:textId="77777777" w:rsidTr="00712942">
        <w:tc>
          <w:tcPr>
            <w:tcW w:w="6379" w:type="dxa"/>
          </w:tcPr>
          <w:p w14:paraId="3E627D77"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637417FE"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77C95C56"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176FBA26" w14:textId="77777777" w:rsidTr="00712942">
        <w:tc>
          <w:tcPr>
            <w:tcW w:w="6379" w:type="dxa"/>
          </w:tcPr>
          <w:p w14:paraId="25C973C0" w14:textId="3AABD4E0"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 xml:space="preserve">carried on business under any name other than the name stated in this </w:t>
            </w:r>
            <w:r w:rsidR="001B3304" w:rsidRPr="007210FD">
              <w:rPr>
                <w:rFonts w:cstheme="minorHAnsi"/>
                <w:sz w:val="20"/>
                <w:szCs w:val="20"/>
              </w:rPr>
              <w:t xml:space="preserve">lodgement </w:t>
            </w:r>
            <w:r w:rsidRPr="007210FD">
              <w:rPr>
                <w:rFonts w:cstheme="minorHAnsi"/>
                <w:sz w:val="20"/>
                <w:szCs w:val="20"/>
              </w:rPr>
              <w:t>in any jurisdiction?</w:t>
            </w:r>
          </w:p>
        </w:tc>
        <w:tc>
          <w:tcPr>
            <w:tcW w:w="709" w:type="dxa"/>
            <w:vAlign w:val="center"/>
          </w:tcPr>
          <w:sdt>
            <w:sdtPr>
              <w:rPr>
                <w:rFonts w:eastAsia="Wingdings" w:cstheme="minorHAnsi"/>
                <w:sz w:val="20"/>
                <w:szCs w:val="20"/>
              </w:rPr>
              <w:id w:val="-744481929"/>
              <w14:checkbox>
                <w14:checked w14:val="0"/>
                <w14:checkedState w14:val="2612" w14:font="MS Gothic"/>
                <w14:uncheckedState w14:val="2610" w14:font="MS Gothic"/>
              </w14:checkbox>
            </w:sdtPr>
            <w:sdtContent>
              <w:p w14:paraId="3C6A5C07" w14:textId="5D7B4256"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413482163"/>
            <w14:checkbox>
              <w14:checked w14:val="0"/>
              <w14:checkedState w14:val="2612" w14:font="MS Gothic"/>
              <w14:uncheckedState w14:val="2610" w14:font="MS Gothic"/>
            </w14:checkbox>
          </w:sdtPr>
          <w:sdtContent>
            <w:tc>
              <w:tcPr>
                <w:tcW w:w="572" w:type="dxa"/>
                <w:vAlign w:val="center"/>
              </w:tcPr>
              <w:p w14:paraId="575949C4" w14:textId="78A70858"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2E39237E" w14:textId="77777777" w:rsidTr="00712942">
        <w:tc>
          <w:tcPr>
            <w:tcW w:w="6379" w:type="dxa"/>
          </w:tcPr>
          <w:p w14:paraId="34450465"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56C66032"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13653F46"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679EE3DA" w14:textId="77777777" w:rsidTr="00712942">
        <w:tc>
          <w:tcPr>
            <w:tcW w:w="6379" w:type="dxa"/>
          </w:tcPr>
          <w:p w14:paraId="6113620D" w14:textId="42704364"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refused t</w:t>
            </w:r>
            <w:r w:rsidR="00142287" w:rsidRPr="007210FD">
              <w:rPr>
                <w:rFonts w:cstheme="minorHAnsi"/>
                <w:sz w:val="20"/>
                <w:szCs w:val="20"/>
              </w:rPr>
              <w:t xml:space="preserve">he right or restricted in </w:t>
            </w:r>
            <w:r w:rsidRPr="007210FD">
              <w:rPr>
                <w:rFonts w:cstheme="minorHAnsi"/>
                <w:sz w:val="20"/>
                <w:szCs w:val="20"/>
              </w:rPr>
              <w:t>his</w:t>
            </w:r>
            <w:r w:rsidR="00142287" w:rsidRPr="007210FD">
              <w:rPr>
                <w:rFonts w:cstheme="minorHAnsi"/>
                <w:sz w:val="20"/>
                <w:szCs w:val="20"/>
              </w:rPr>
              <w:t>/her</w:t>
            </w:r>
            <w:r w:rsidRPr="007210FD">
              <w:rPr>
                <w:rFonts w:cstheme="minorHAnsi"/>
                <w:sz w:val="20"/>
                <w:szCs w:val="20"/>
              </w:rPr>
              <w:t xml:space="preserve"> right to carry on any trade, business or profession for which a specific licence, registration or other authorisation is required by law in any jurisdiction?</w:t>
            </w:r>
          </w:p>
        </w:tc>
        <w:tc>
          <w:tcPr>
            <w:tcW w:w="709" w:type="dxa"/>
            <w:vAlign w:val="center"/>
          </w:tcPr>
          <w:sdt>
            <w:sdtPr>
              <w:rPr>
                <w:rFonts w:eastAsia="Wingdings" w:cstheme="minorHAnsi"/>
                <w:sz w:val="20"/>
                <w:szCs w:val="20"/>
              </w:rPr>
              <w:id w:val="-2076969984"/>
              <w14:checkbox>
                <w14:checked w14:val="0"/>
                <w14:checkedState w14:val="2612" w14:font="MS Gothic"/>
                <w14:uncheckedState w14:val="2610" w14:font="MS Gothic"/>
              </w14:checkbox>
            </w:sdtPr>
            <w:sdtContent>
              <w:p w14:paraId="3FA57F4A" w14:textId="593FD1D8"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20661587"/>
            <w14:checkbox>
              <w14:checked w14:val="0"/>
              <w14:checkedState w14:val="2612" w14:font="MS Gothic"/>
              <w14:uncheckedState w14:val="2610" w14:font="MS Gothic"/>
            </w14:checkbox>
          </w:sdtPr>
          <w:sdtContent>
            <w:tc>
              <w:tcPr>
                <w:tcW w:w="572" w:type="dxa"/>
                <w:vAlign w:val="center"/>
              </w:tcPr>
              <w:p w14:paraId="4B11094E" w14:textId="5D75105C"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77DEBF47" w14:textId="77777777" w:rsidTr="00712942">
        <w:tc>
          <w:tcPr>
            <w:tcW w:w="6379" w:type="dxa"/>
          </w:tcPr>
          <w:p w14:paraId="55981F53"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47F69A07"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5A7FE771"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32129BB5" w14:textId="77777777" w:rsidTr="00712942">
        <w:tc>
          <w:tcPr>
            <w:tcW w:w="6379" w:type="dxa"/>
          </w:tcPr>
          <w:p w14:paraId="375CEFD8" w14:textId="61174D34"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issued a prohibition order under any Act administered by the Authority or been prohibited</w:t>
            </w:r>
            <w:r w:rsidR="00142287" w:rsidRPr="007210FD">
              <w:rPr>
                <w:rFonts w:cstheme="minorHAnsi"/>
                <w:sz w:val="20"/>
                <w:szCs w:val="20"/>
              </w:rPr>
              <w:t xml:space="preserve"> </w:t>
            </w:r>
            <w:r w:rsidRPr="007210FD">
              <w:rPr>
                <w:rFonts w:cstheme="minorHAnsi"/>
                <w:sz w:val="20"/>
                <w:szCs w:val="20"/>
              </w:rPr>
              <w:t xml:space="preserve">from operating in any jurisdiction by any financial </w:t>
            </w:r>
            <w:proofErr w:type="gramStart"/>
            <w:r w:rsidRPr="007210FD">
              <w:rPr>
                <w:rFonts w:cstheme="minorHAnsi"/>
                <w:sz w:val="20"/>
                <w:szCs w:val="20"/>
              </w:rPr>
              <w:t>services</w:t>
            </w:r>
            <w:proofErr w:type="gramEnd"/>
            <w:r w:rsidRPr="007210FD">
              <w:rPr>
                <w:rFonts w:cstheme="minorHAnsi"/>
                <w:sz w:val="20"/>
                <w:szCs w:val="20"/>
              </w:rPr>
              <w:t xml:space="preserve"> regulatory authority?</w:t>
            </w:r>
          </w:p>
        </w:tc>
        <w:tc>
          <w:tcPr>
            <w:tcW w:w="709" w:type="dxa"/>
            <w:vAlign w:val="center"/>
          </w:tcPr>
          <w:sdt>
            <w:sdtPr>
              <w:rPr>
                <w:rFonts w:eastAsia="Wingdings" w:cstheme="minorHAnsi"/>
                <w:sz w:val="20"/>
                <w:szCs w:val="20"/>
              </w:rPr>
              <w:id w:val="-2131538558"/>
              <w14:checkbox>
                <w14:checked w14:val="0"/>
                <w14:checkedState w14:val="2612" w14:font="MS Gothic"/>
                <w14:uncheckedState w14:val="2610" w14:font="MS Gothic"/>
              </w14:checkbox>
            </w:sdtPr>
            <w:sdtContent>
              <w:p w14:paraId="0369FE6D" w14:textId="49E538C2"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166555496"/>
            <w14:checkbox>
              <w14:checked w14:val="0"/>
              <w14:checkedState w14:val="2612" w14:font="MS Gothic"/>
              <w14:uncheckedState w14:val="2610" w14:font="MS Gothic"/>
            </w14:checkbox>
          </w:sdtPr>
          <w:sdtContent>
            <w:tc>
              <w:tcPr>
                <w:tcW w:w="572" w:type="dxa"/>
                <w:vAlign w:val="center"/>
              </w:tcPr>
              <w:p w14:paraId="14523D9E" w14:textId="76F34EB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4C783865" w14:textId="77777777" w:rsidTr="00712942">
        <w:tc>
          <w:tcPr>
            <w:tcW w:w="6379" w:type="dxa"/>
          </w:tcPr>
          <w:p w14:paraId="0EEC4945"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19C39FBB"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00D37D3D"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2D5B6775" w14:textId="77777777" w:rsidTr="00712942">
        <w:tc>
          <w:tcPr>
            <w:tcW w:w="6379" w:type="dxa"/>
          </w:tcPr>
          <w:p w14:paraId="3B184D1D" w14:textId="0D6AEBAA"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censured, disciplined, suspended or refused membership or registration by the Authority, any other regulatory authority, an operator of an organised market or clearing facility, any professional body or government agency, whether in Singapore or elsewhere?</w:t>
            </w:r>
          </w:p>
        </w:tc>
        <w:tc>
          <w:tcPr>
            <w:tcW w:w="709" w:type="dxa"/>
            <w:vAlign w:val="center"/>
          </w:tcPr>
          <w:sdt>
            <w:sdtPr>
              <w:rPr>
                <w:rFonts w:eastAsia="Wingdings" w:cstheme="minorHAnsi"/>
                <w:sz w:val="20"/>
                <w:szCs w:val="20"/>
              </w:rPr>
              <w:id w:val="833494930"/>
              <w14:checkbox>
                <w14:checked w14:val="0"/>
                <w14:checkedState w14:val="2612" w14:font="MS Gothic"/>
                <w14:uncheckedState w14:val="2610" w14:font="MS Gothic"/>
              </w14:checkbox>
            </w:sdtPr>
            <w:sdtContent>
              <w:p w14:paraId="2E532F59" w14:textId="1A5B70B2"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2011563647"/>
            <w14:checkbox>
              <w14:checked w14:val="0"/>
              <w14:checkedState w14:val="2612" w14:font="MS Gothic"/>
              <w14:uncheckedState w14:val="2610" w14:font="MS Gothic"/>
            </w14:checkbox>
          </w:sdtPr>
          <w:sdtContent>
            <w:tc>
              <w:tcPr>
                <w:tcW w:w="572" w:type="dxa"/>
                <w:vAlign w:val="center"/>
              </w:tcPr>
              <w:p w14:paraId="484C2CB1" w14:textId="2C3A1094"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495C0CCE" w14:textId="77777777" w:rsidTr="00712942">
        <w:tc>
          <w:tcPr>
            <w:tcW w:w="6379" w:type="dxa"/>
          </w:tcPr>
          <w:p w14:paraId="269CAF39"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63FAEEA1"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2CA176EC"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4D8DA29D" w14:textId="77777777" w:rsidTr="00712942">
        <w:tc>
          <w:tcPr>
            <w:tcW w:w="6379" w:type="dxa"/>
          </w:tcPr>
          <w:p w14:paraId="6B642934" w14:textId="687FDCCC"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 xml:space="preserve">been   the   subject   of   any   </w:t>
            </w:r>
            <w:proofErr w:type="gramStart"/>
            <w:r w:rsidRPr="007210FD">
              <w:rPr>
                <w:rFonts w:cstheme="minorHAnsi"/>
                <w:sz w:val="20"/>
                <w:szCs w:val="20"/>
              </w:rPr>
              <w:t>complaint  made</w:t>
            </w:r>
            <w:proofErr w:type="gramEnd"/>
            <w:r w:rsidRPr="007210FD">
              <w:rPr>
                <w:rFonts w:cstheme="minorHAnsi"/>
                <w:sz w:val="20"/>
                <w:szCs w:val="20"/>
              </w:rPr>
              <w:t xml:space="preserve"> reasonably and in good faith, relating to activities that are regulated by the Authority or under any law in any jurisdiction?</w:t>
            </w:r>
          </w:p>
        </w:tc>
        <w:tc>
          <w:tcPr>
            <w:tcW w:w="709" w:type="dxa"/>
            <w:vAlign w:val="center"/>
          </w:tcPr>
          <w:sdt>
            <w:sdtPr>
              <w:rPr>
                <w:rFonts w:eastAsia="Wingdings" w:cstheme="minorHAnsi"/>
                <w:sz w:val="20"/>
                <w:szCs w:val="20"/>
              </w:rPr>
              <w:id w:val="-194307025"/>
              <w14:checkbox>
                <w14:checked w14:val="0"/>
                <w14:checkedState w14:val="2612" w14:font="MS Gothic"/>
                <w14:uncheckedState w14:val="2610" w14:font="MS Gothic"/>
              </w14:checkbox>
            </w:sdtPr>
            <w:sdtContent>
              <w:p w14:paraId="7C8D9F15" w14:textId="61C38218" w:rsidR="00884C1D" w:rsidRPr="007210FD" w:rsidRDefault="00E3740F" w:rsidP="00585D47">
                <w:pPr>
                  <w:pStyle w:val="ListParagraph"/>
                  <w:spacing w:line="288" w:lineRule="auto"/>
                  <w:ind w:left="0"/>
                  <w:jc w:val="both"/>
                  <w:rPr>
                    <w:rFonts w:cstheme="minorHAnsi"/>
                    <w:sz w:val="20"/>
                    <w:szCs w:val="20"/>
                  </w:rPr>
                </w:pPr>
                <w:r>
                  <w:rPr>
                    <w:rFonts w:ascii="MS Gothic" w:eastAsia="MS Gothic" w:hAnsi="MS Gothic" w:cstheme="minorHAnsi" w:hint="eastAsia"/>
                    <w:sz w:val="20"/>
                    <w:szCs w:val="20"/>
                  </w:rPr>
                  <w:t>☐</w:t>
                </w:r>
              </w:p>
            </w:sdtContent>
          </w:sdt>
        </w:tc>
        <w:sdt>
          <w:sdtPr>
            <w:rPr>
              <w:rFonts w:cstheme="minorHAnsi"/>
              <w:sz w:val="20"/>
              <w:szCs w:val="20"/>
            </w:rPr>
            <w:id w:val="-1824965036"/>
            <w14:checkbox>
              <w14:checked w14:val="0"/>
              <w14:checkedState w14:val="2612" w14:font="MS Gothic"/>
              <w14:uncheckedState w14:val="2610" w14:font="MS Gothic"/>
            </w14:checkbox>
          </w:sdtPr>
          <w:sdtContent>
            <w:tc>
              <w:tcPr>
                <w:tcW w:w="572" w:type="dxa"/>
                <w:vAlign w:val="center"/>
              </w:tcPr>
              <w:p w14:paraId="601CD7BF" w14:textId="1E5329F6" w:rsidR="00884C1D" w:rsidRPr="007210FD" w:rsidRDefault="00226327" w:rsidP="00585D47">
                <w:pPr>
                  <w:pStyle w:val="ListParagraph"/>
                  <w:spacing w:line="288" w:lineRule="auto"/>
                  <w:ind w:left="0"/>
                  <w:jc w:val="both"/>
                  <w:rPr>
                    <w:rFonts w:cstheme="minorHAnsi"/>
                    <w:sz w:val="20"/>
                    <w:szCs w:val="20"/>
                  </w:rPr>
                </w:pPr>
                <w:r>
                  <w:rPr>
                    <w:rFonts w:ascii="MS Gothic" w:eastAsia="MS Gothic" w:hAnsi="MS Gothic" w:cstheme="minorHAnsi" w:hint="eastAsia"/>
                    <w:sz w:val="20"/>
                    <w:szCs w:val="20"/>
                  </w:rPr>
                  <w:t>☐</w:t>
                </w:r>
              </w:p>
            </w:tc>
          </w:sdtContent>
        </w:sdt>
      </w:tr>
      <w:tr w:rsidR="00884C1D" w:rsidRPr="007210FD" w14:paraId="746F2EE5" w14:textId="77777777" w:rsidTr="00712942">
        <w:tc>
          <w:tcPr>
            <w:tcW w:w="6379" w:type="dxa"/>
          </w:tcPr>
          <w:p w14:paraId="4DA42DE9"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2E822B6C"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52C897AA"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598919DD" w14:textId="77777777" w:rsidTr="00712942">
        <w:tc>
          <w:tcPr>
            <w:tcW w:w="6379" w:type="dxa"/>
          </w:tcPr>
          <w:p w14:paraId="6866F4BC"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 xml:space="preserve">been   </w:t>
            </w:r>
            <w:proofErr w:type="gramStart"/>
            <w:r w:rsidRPr="007210FD">
              <w:rPr>
                <w:rFonts w:cstheme="minorHAnsi"/>
                <w:sz w:val="20"/>
                <w:szCs w:val="20"/>
              </w:rPr>
              <w:t>the  subject</w:t>
            </w:r>
            <w:proofErr w:type="gramEnd"/>
            <w:r w:rsidRPr="007210FD">
              <w:rPr>
                <w:rFonts w:cstheme="minorHAnsi"/>
                <w:sz w:val="20"/>
                <w:szCs w:val="20"/>
              </w:rPr>
              <w:t xml:space="preserve">  of   </w:t>
            </w:r>
            <w:proofErr w:type="gramStart"/>
            <w:r w:rsidRPr="007210FD">
              <w:rPr>
                <w:rFonts w:cstheme="minorHAnsi"/>
                <w:sz w:val="20"/>
                <w:szCs w:val="20"/>
              </w:rPr>
              <w:t>any  proceedings</w:t>
            </w:r>
            <w:proofErr w:type="gramEnd"/>
            <w:r w:rsidRPr="007210FD">
              <w:rPr>
                <w:rFonts w:cstheme="minorHAnsi"/>
                <w:sz w:val="20"/>
                <w:szCs w:val="20"/>
              </w:rPr>
              <w:t xml:space="preserve">  </w:t>
            </w:r>
            <w:proofErr w:type="gramStart"/>
            <w:r w:rsidRPr="007210FD">
              <w:rPr>
                <w:rFonts w:cstheme="minorHAnsi"/>
                <w:sz w:val="20"/>
                <w:szCs w:val="20"/>
              </w:rPr>
              <w:t>of  a</w:t>
            </w:r>
            <w:proofErr w:type="gramEnd"/>
            <w:r w:rsidRPr="007210FD">
              <w:rPr>
                <w:rFonts w:cstheme="minorHAnsi"/>
                <w:sz w:val="20"/>
                <w:szCs w:val="20"/>
              </w:rPr>
              <w:t xml:space="preserve"> disciplinary or criminal nature or been notified of any potential proceedings or of any investigation which might lead to those proceedings, under any law in any jurisdiction?</w:t>
            </w:r>
          </w:p>
        </w:tc>
        <w:tc>
          <w:tcPr>
            <w:tcW w:w="709" w:type="dxa"/>
            <w:vAlign w:val="center"/>
          </w:tcPr>
          <w:sdt>
            <w:sdtPr>
              <w:rPr>
                <w:rFonts w:eastAsia="Wingdings" w:cstheme="minorHAnsi"/>
                <w:sz w:val="20"/>
                <w:szCs w:val="20"/>
              </w:rPr>
              <w:id w:val="460229445"/>
              <w14:checkbox>
                <w14:checked w14:val="0"/>
                <w14:checkedState w14:val="2612" w14:font="MS Gothic"/>
                <w14:uncheckedState w14:val="2610" w14:font="MS Gothic"/>
              </w14:checkbox>
            </w:sdtPr>
            <w:sdtContent>
              <w:p w14:paraId="50C7BFB7" w14:textId="47A72B25"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715864057"/>
            <w14:checkbox>
              <w14:checked w14:val="0"/>
              <w14:checkedState w14:val="2612" w14:font="MS Gothic"/>
              <w14:uncheckedState w14:val="2610" w14:font="MS Gothic"/>
            </w14:checkbox>
          </w:sdtPr>
          <w:sdtContent>
            <w:tc>
              <w:tcPr>
                <w:tcW w:w="572" w:type="dxa"/>
                <w:vAlign w:val="center"/>
              </w:tcPr>
              <w:p w14:paraId="1A12AD25" w14:textId="6387286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09192219" w14:textId="77777777" w:rsidTr="00712942">
        <w:tc>
          <w:tcPr>
            <w:tcW w:w="6379" w:type="dxa"/>
          </w:tcPr>
          <w:p w14:paraId="7BB220AD"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7B9C948A"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40FB708A"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779A883C" w14:textId="77777777" w:rsidTr="00712942">
        <w:tc>
          <w:tcPr>
            <w:tcW w:w="6379" w:type="dxa"/>
          </w:tcPr>
          <w:p w14:paraId="243DC2E5"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convicted of any offence, served any term of imprisonment or is being subject to any pending proceedings which may lead to a conviction of any offence, under any law in any jurisdiction?</w:t>
            </w:r>
          </w:p>
        </w:tc>
        <w:tc>
          <w:tcPr>
            <w:tcW w:w="709" w:type="dxa"/>
            <w:vAlign w:val="center"/>
          </w:tcPr>
          <w:sdt>
            <w:sdtPr>
              <w:rPr>
                <w:rFonts w:eastAsia="Wingdings" w:cstheme="minorHAnsi"/>
                <w:sz w:val="20"/>
                <w:szCs w:val="20"/>
              </w:rPr>
              <w:id w:val="200609617"/>
              <w14:checkbox>
                <w14:checked w14:val="0"/>
                <w14:checkedState w14:val="2612" w14:font="MS Gothic"/>
                <w14:uncheckedState w14:val="2610" w14:font="MS Gothic"/>
              </w14:checkbox>
            </w:sdtPr>
            <w:sdtContent>
              <w:p w14:paraId="706A8C4D" w14:textId="24E49E1F"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257448580"/>
            <w14:checkbox>
              <w14:checked w14:val="0"/>
              <w14:checkedState w14:val="2612" w14:font="MS Gothic"/>
              <w14:uncheckedState w14:val="2610" w14:font="MS Gothic"/>
            </w14:checkbox>
          </w:sdtPr>
          <w:sdtContent>
            <w:tc>
              <w:tcPr>
                <w:tcW w:w="572" w:type="dxa"/>
                <w:vAlign w:val="center"/>
              </w:tcPr>
              <w:p w14:paraId="42956041" w14:textId="5643E18C"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1D4BA6B6" w14:textId="77777777" w:rsidTr="00712942">
        <w:tc>
          <w:tcPr>
            <w:tcW w:w="6379" w:type="dxa"/>
          </w:tcPr>
          <w:p w14:paraId="7E6951D7"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2975A29D"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20EC1E1B"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1E269A4F" w14:textId="77777777" w:rsidTr="00712942">
        <w:tc>
          <w:tcPr>
            <w:tcW w:w="6379" w:type="dxa"/>
          </w:tcPr>
          <w:p w14:paraId="7A4750BB" w14:textId="1EE0B463"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had any civil penalty enforcement action taken against it or him</w:t>
            </w:r>
            <w:r w:rsidR="001C73A7" w:rsidRPr="007210FD">
              <w:rPr>
                <w:rFonts w:cstheme="minorHAnsi"/>
                <w:sz w:val="20"/>
                <w:szCs w:val="20"/>
              </w:rPr>
              <w:t>/her</w:t>
            </w:r>
            <w:r w:rsidRPr="007210FD">
              <w:rPr>
                <w:rFonts w:cstheme="minorHAnsi"/>
                <w:sz w:val="20"/>
                <w:szCs w:val="20"/>
              </w:rPr>
              <w:t xml:space="preserve"> by the Authority or any other regulatory authority under any law in any jurisdiction?</w:t>
            </w:r>
          </w:p>
        </w:tc>
        <w:tc>
          <w:tcPr>
            <w:tcW w:w="709" w:type="dxa"/>
            <w:vAlign w:val="center"/>
          </w:tcPr>
          <w:sdt>
            <w:sdtPr>
              <w:rPr>
                <w:rFonts w:eastAsia="Wingdings" w:cstheme="minorHAnsi"/>
                <w:sz w:val="20"/>
                <w:szCs w:val="20"/>
              </w:rPr>
              <w:id w:val="-1295509238"/>
              <w14:checkbox>
                <w14:checked w14:val="0"/>
                <w14:checkedState w14:val="2612" w14:font="MS Gothic"/>
                <w14:uncheckedState w14:val="2610" w14:font="MS Gothic"/>
              </w14:checkbox>
            </w:sdtPr>
            <w:sdtContent>
              <w:p w14:paraId="1CF1141E" w14:textId="440790C6"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458885352"/>
            <w14:checkbox>
              <w14:checked w14:val="0"/>
              <w14:checkedState w14:val="2612" w14:font="MS Gothic"/>
              <w14:uncheckedState w14:val="2610" w14:font="MS Gothic"/>
            </w14:checkbox>
          </w:sdtPr>
          <w:sdtContent>
            <w:tc>
              <w:tcPr>
                <w:tcW w:w="572" w:type="dxa"/>
                <w:vAlign w:val="center"/>
              </w:tcPr>
              <w:p w14:paraId="679D71E0" w14:textId="6AEE7698"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4A595D7E" w14:textId="77777777" w:rsidTr="00712942">
        <w:tc>
          <w:tcPr>
            <w:tcW w:w="6379" w:type="dxa"/>
          </w:tcPr>
          <w:p w14:paraId="49FA8CCF"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2BF8BF50"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00D018F0"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02FB7E4D" w14:textId="77777777" w:rsidTr="00712942">
        <w:tc>
          <w:tcPr>
            <w:tcW w:w="6379" w:type="dxa"/>
          </w:tcPr>
          <w:p w14:paraId="61648E5A"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contravened or abetted another person in breach of any laws or regulations, business rules or codes of conduct, whether in Singapore or elsewhere?</w:t>
            </w:r>
          </w:p>
        </w:tc>
        <w:tc>
          <w:tcPr>
            <w:tcW w:w="709" w:type="dxa"/>
            <w:vAlign w:val="center"/>
          </w:tcPr>
          <w:sdt>
            <w:sdtPr>
              <w:rPr>
                <w:rFonts w:eastAsia="Wingdings" w:cstheme="minorHAnsi"/>
                <w:sz w:val="20"/>
                <w:szCs w:val="20"/>
              </w:rPr>
              <w:id w:val="-1625612743"/>
              <w14:checkbox>
                <w14:checked w14:val="0"/>
                <w14:checkedState w14:val="2612" w14:font="MS Gothic"/>
                <w14:uncheckedState w14:val="2610" w14:font="MS Gothic"/>
              </w14:checkbox>
            </w:sdtPr>
            <w:sdtContent>
              <w:p w14:paraId="69B6075B" w14:textId="1950652C"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816950986"/>
            <w14:checkbox>
              <w14:checked w14:val="0"/>
              <w14:checkedState w14:val="2612" w14:font="MS Gothic"/>
              <w14:uncheckedState w14:val="2610" w14:font="MS Gothic"/>
            </w14:checkbox>
          </w:sdtPr>
          <w:sdtContent>
            <w:tc>
              <w:tcPr>
                <w:tcW w:w="572" w:type="dxa"/>
                <w:vAlign w:val="center"/>
              </w:tcPr>
              <w:p w14:paraId="07452726" w14:textId="67579C00"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006A453F" w14:textId="77777777" w:rsidTr="00712942">
        <w:tc>
          <w:tcPr>
            <w:tcW w:w="6379" w:type="dxa"/>
          </w:tcPr>
          <w:p w14:paraId="05290ADF"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1292B7A7"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219C3357"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26109D49" w14:textId="77777777" w:rsidTr="00712942">
        <w:tc>
          <w:tcPr>
            <w:tcW w:w="6379" w:type="dxa"/>
          </w:tcPr>
          <w:p w14:paraId="07EF394D" w14:textId="213E09C2"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the subject of any i</w:t>
            </w:r>
            <w:r w:rsidR="00142287" w:rsidRPr="007210FD">
              <w:rPr>
                <w:rFonts w:cstheme="minorHAnsi"/>
                <w:sz w:val="20"/>
                <w:szCs w:val="20"/>
              </w:rPr>
              <w:t xml:space="preserve">nvestigations or disciplinary </w:t>
            </w:r>
            <w:r w:rsidRPr="007210FD">
              <w:rPr>
                <w:rFonts w:cstheme="minorHAnsi"/>
                <w:sz w:val="20"/>
                <w:szCs w:val="20"/>
              </w:rPr>
              <w:t>proceedings or been issued a warning or reprimand by the Authority, any other regulatory authority, an operator of an organised market or clearing facility, any professional body or government agency, whether in Singapore or elsewhere?</w:t>
            </w:r>
          </w:p>
        </w:tc>
        <w:tc>
          <w:tcPr>
            <w:tcW w:w="709" w:type="dxa"/>
            <w:vAlign w:val="center"/>
          </w:tcPr>
          <w:sdt>
            <w:sdtPr>
              <w:rPr>
                <w:rFonts w:eastAsia="Wingdings" w:cstheme="minorHAnsi"/>
                <w:sz w:val="20"/>
                <w:szCs w:val="20"/>
              </w:rPr>
              <w:id w:val="1959369162"/>
              <w14:checkbox>
                <w14:checked w14:val="0"/>
                <w14:checkedState w14:val="2612" w14:font="MS Gothic"/>
                <w14:uncheckedState w14:val="2610" w14:font="MS Gothic"/>
              </w14:checkbox>
            </w:sdtPr>
            <w:sdtContent>
              <w:p w14:paraId="7F75EBAA" w14:textId="5B2BD7D5"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001933911"/>
            <w14:checkbox>
              <w14:checked w14:val="0"/>
              <w14:checkedState w14:val="2612" w14:font="MS Gothic"/>
              <w14:uncheckedState w14:val="2610" w14:font="MS Gothic"/>
            </w14:checkbox>
          </w:sdtPr>
          <w:sdtContent>
            <w:tc>
              <w:tcPr>
                <w:tcW w:w="572" w:type="dxa"/>
                <w:vAlign w:val="center"/>
              </w:tcPr>
              <w:p w14:paraId="69DEDEA7" w14:textId="35191282"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7A302D01" w14:textId="77777777" w:rsidTr="00712942">
        <w:tc>
          <w:tcPr>
            <w:tcW w:w="6379" w:type="dxa"/>
          </w:tcPr>
          <w:p w14:paraId="666ED395"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44B7E1B5"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5D5AA9C7"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1BFCC2A8" w14:textId="77777777" w:rsidTr="00712942">
        <w:tc>
          <w:tcPr>
            <w:tcW w:w="6379" w:type="dxa"/>
          </w:tcPr>
          <w:p w14:paraId="253B66EB"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refused a fidelity or surety bond, whether in Singapore or elsewhere?</w:t>
            </w:r>
          </w:p>
        </w:tc>
        <w:tc>
          <w:tcPr>
            <w:tcW w:w="709" w:type="dxa"/>
            <w:vAlign w:val="center"/>
          </w:tcPr>
          <w:sdt>
            <w:sdtPr>
              <w:rPr>
                <w:rFonts w:eastAsia="Wingdings" w:cstheme="minorHAnsi"/>
                <w:sz w:val="20"/>
                <w:szCs w:val="20"/>
              </w:rPr>
              <w:id w:val="1035551578"/>
              <w14:checkbox>
                <w14:checked w14:val="0"/>
                <w14:checkedState w14:val="2612" w14:font="MS Gothic"/>
                <w14:uncheckedState w14:val="2610" w14:font="MS Gothic"/>
              </w14:checkbox>
            </w:sdtPr>
            <w:sdtContent>
              <w:p w14:paraId="72E7FA0B" w14:textId="7321BD29"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754718766"/>
            <w14:checkbox>
              <w14:checked w14:val="0"/>
              <w14:checkedState w14:val="2612" w14:font="MS Gothic"/>
              <w14:uncheckedState w14:val="2610" w14:font="MS Gothic"/>
            </w14:checkbox>
          </w:sdtPr>
          <w:sdtContent>
            <w:tc>
              <w:tcPr>
                <w:tcW w:w="572" w:type="dxa"/>
                <w:vAlign w:val="center"/>
              </w:tcPr>
              <w:p w14:paraId="48706C6F" w14:textId="3ED46C34"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51F556A5" w14:textId="77777777" w:rsidTr="00712942">
        <w:tc>
          <w:tcPr>
            <w:tcW w:w="6379" w:type="dxa"/>
          </w:tcPr>
          <w:p w14:paraId="4AC462D3"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6B10108A"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625780CE"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32C5B289" w14:textId="77777777" w:rsidTr="00712942">
        <w:tc>
          <w:tcPr>
            <w:tcW w:w="6379" w:type="dxa"/>
          </w:tcPr>
          <w:p w14:paraId="4C09E2CA" w14:textId="55645CC3"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or is a director, partner, substantial shareholder or concerned in the management of a business that has been censured, disciplined, prosecuted or convicted of a criminal offence, or been the subject of any disciplinary or criminal investigation or proceeding, whether in Singapore or elsewhere, in relation to any matter that took place while he</w:t>
            </w:r>
            <w:r w:rsidR="001C73A7" w:rsidRPr="007210FD">
              <w:rPr>
                <w:rFonts w:cstheme="minorHAnsi"/>
                <w:sz w:val="20"/>
                <w:szCs w:val="20"/>
              </w:rPr>
              <w:t>/she</w:t>
            </w:r>
            <w:r w:rsidRPr="007210FD">
              <w:rPr>
                <w:rFonts w:cstheme="minorHAnsi"/>
                <w:sz w:val="20"/>
                <w:szCs w:val="20"/>
              </w:rPr>
              <w:t xml:space="preserve"> was a director, partner, substantial shareholder or concerned in the management of the business?</w:t>
            </w:r>
          </w:p>
        </w:tc>
        <w:tc>
          <w:tcPr>
            <w:tcW w:w="709" w:type="dxa"/>
            <w:vAlign w:val="center"/>
          </w:tcPr>
          <w:sdt>
            <w:sdtPr>
              <w:rPr>
                <w:rFonts w:eastAsia="Wingdings" w:cstheme="minorHAnsi"/>
                <w:sz w:val="20"/>
                <w:szCs w:val="20"/>
              </w:rPr>
              <w:id w:val="-2003958353"/>
              <w14:checkbox>
                <w14:checked w14:val="0"/>
                <w14:checkedState w14:val="2612" w14:font="MS Gothic"/>
                <w14:uncheckedState w14:val="2610" w14:font="MS Gothic"/>
              </w14:checkbox>
            </w:sdtPr>
            <w:sdtContent>
              <w:p w14:paraId="324E39F9" w14:textId="379D6AC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134758950"/>
            <w14:checkbox>
              <w14:checked w14:val="0"/>
              <w14:checkedState w14:val="2612" w14:font="MS Gothic"/>
              <w14:uncheckedState w14:val="2610" w14:font="MS Gothic"/>
            </w14:checkbox>
          </w:sdtPr>
          <w:sdtContent>
            <w:tc>
              <w:tcPr>
                <w:tcW w:w="572" w:type="dxa"/>
                <w:vAlign w:val="center"/>
              </w:tcPr>
              <w:p w14:paraId="7E12D015" w14:textId="7DDCD885"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1CADC090" w14:textId="77777777" w:rsidTr="00712942">
        <w:tc>
          <w:tcPr>
            <w:tcW w:w="6379" w:type="dxa"/>
          </w:tcPr>
          <w:p w14:paraId="655F03D0"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09223ECC"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01CFD1BC"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096401A3" w14:textId="77777777" w:rsidTr="00712942">
        <w:tc>
          <w:tcPr>
            <w:tcW w:w="6379" w:type="dxa"/>
          </w:tcPr>
          <w:p w14:paraId="50C10EAF"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 xml:space="preserve">been or is a director, partner, substantial shareholder or concerned in the management of a </w:t>
            </w:r>
            <w:proofErr w:type="gramStart"/>
            <w:r w:rsidRPr="007210FD">
              <w:rPr>
                <w:rFonts w:cstheme="minorHAnsi"/>
                <w:sz w:val="20"/>
                <w:szCs w:val="20"/>
              </w:rPr>
              <w:t>business  that</w:t>
            </w:r>
            <w:proofErr w:type="gramEnd"/>
            <w:r w:rsidRPr="007210FD">
              <w:rPr>
                <w:rFonts w:cstheme="minorHAnsi"/>
                <w:sz w:val="20"/>
                <w:szCs w:val="20"/>
              </w:rPr>
              <w:t xml:space="preserve">  </w:t>
            </w:r>
            <w:proofErr w:type="gramStart"/>
            <w:r w:rsidRPr="007210FD">
              <w:rPr>
                <w:rFonts w:cstheme="minorHAnsi"/>
                <w:sz w:val="20"/>
                <w:szCs w:val="20"/>
              </w:rPr>
              <w:t>has  been</w:t>
            </w:r>
            <w:proofErr w:type="gramEnd"/>
            <w:r w:rsidRPr="007210FD">
              <w:rPr>
                <w:rFonts w:cstheme="minorHAnsi"/>
                <w:sz w:val="20"/>
                <w:szCs w:val="20"/>
              </w:rPr>
              <w:t xml:space="preserve">  </w:t>
            </w:r>
            <w:proofErr w:type="gramStart"/>
            <w:r w:rsidRPr="007210FD">
              <w:rPr>
                <w:rFonts w:cstheme="minorHAnsi"/>
                <w:sz w:val="20"/>
                <w:szCs w:val="20"/>
              </w:rPr>
              <w:t>suspended  or</w:t>
            </w:r>
            <w:proofErr w:type="gramEnd"/>
            <w:r w:rsidRPr="007210FD">
              <w:rPr>
                <w:rFonts w:cstheme="minorHAnsi"/>
                <w:sz w:val="20"/>
                <w:szCs w:val="20"/>
              </w:rPr>
              <w:t xml:space="preserve">  refused membership or registration by the Authority, any other regulatory authority, an operator of an organised market or clearing facility, any professional body or government agency, whether in Singapore or elsewhere?</w:t>
            </w:r>
          </w:p>
        </w:tc>
        <w:tc>
          <w:tcPr>
            <w:tcW w:w="709" w:type="dxa"/>
            <w:vAlign w:val="center"/>
          </w:tcPr>
          <w:sdt>
            <w:sdtPr>
              <w:rPr>
                <w:rFonts w:eastAsia="Wingdings" w:cstheme="minorHAnsi"/>
                <w:sz w:val="20"/>
                <w:szCs w:val="20"/>
              </w:rPr>
              <w:id w:val="-1035265022"/>
              <w14:checkbox>
                <w14:checked w14:val="0"/>
                <w14:checkedState w14:val="2612" w14:font="MS Gothic"/>
                <w14:uncheckedState w14:val="2610" w14:font="MS Gothic"/>
              </w14:checkbox>
            </w:sdtPr>
            <w:sdtContent>
              <w:p w14:paraId="195D2D2A" w14:textId="3962A6BD"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929731124"/>
            <w14:checkbox>
              <w14:checked w14:val="0"/>
              <w14:checkedState w14:val="2612" w14:font="MS Gothic"/>
              <w14:uncheckedState w14:val="2610" w14:font="MS Gothic"/>
            </w14:checkbox>
          </w:sdtPr>
          <w:sdtContent>
            <w:tc>
              <w:tcPr>
                <w:tcW w:w="572" w:type="dxa"/>
                <w:vAlign w:val="center"/>
              </w:tcPr>
              <w:p w14:paraId="269A52B7" w14:textId="7BBE7811"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5DB1BB52" w14:textId="77777777" w:rsidTr="00712942">
        <w:tc>
          <w:tcPr>
            <w:tcW w:w="6379" w:type="dxa"/>
          </w:tcPr>
          <w:p w14:paraId="5C9F84CF"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6EB6D4AF"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770A3575"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3A6C97E6" w14:textId="77777777" w:rsidTr="00712942">
        <w:tc>
          <w:tcPr>
            <w:tcW w:w="6379" w:type="dxa"/>
          </w:tcPr>
          <w:p w14:paraId="066C0F56"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 xml:space="preserve">been a director, partner, substantial shareholder or concerned in the management of a business that  has  gone  into  insolvency, liquidation or administration during the period when, or within a </w:t>
            </w:r>
            <w:r w:rsidRPr="007210FD">
              <w:rPr>
                <w:rFonts w:cstheme="minorHAnsi"/>
                <w:sz w:val="20"/>
                <w:szCs w:val="20"/>
              </w:rPr>
              <w:lastRenderedPageBreak/>
              <w:t>period of one year after, he was a director, partner, substantial shareholder or concerned in the management of the business, whether in Singapore or elsewhere?</w:t>
            </w:r>
          </w:p>
        </w:tc>
        <w:tc>
          <w:tcPr>
            <w:tcW w:w="709" w:type="dxa"/>
            <w:vAlign w:val="center"/>
          </w:tcPr>
          <w:sdt>
            <w:sdtPr>
              <w:rPr>
                <w:rFonts w:eastAsia="Wingdings" w:cstheme="minorHAnsi"/>
                <w:sz w:val="20"/>
                <w:szCs w:val="20"/>
              </w:rPr>
              <w:id w:val="418756365"/>
              <w14:checkbox>
                <w14:checked w14:val="0"/>
                <w14:checkedState w14:val="2612" w14:font="MS Gothic"/>
                <w14:uncheckedState w14:val="2610" w14:font="MS Gothic"/>
              </w14:checkbox>
            </w:sdtPr>
            <w:sdtContent>
              <w:p w14:paraId="7A9501D9" w14:textId="0D0BB8D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652980503"/>
            <w14:checkbox>
              <w14:checked w14:val="0"/>
              <w14:checkedState w14:val="2612" w14:font="MS Gothic"/>
              <w14:uncheckedState w14:val="2610" w14:font="MS Gothic"/>
            </w14:checkbox>
          </w:sdtPr>
          <w:sdtContent>
            <w:tc>
              <w:tcPr>
                <w:tcW w:w="572" w:type="dxa"/>
                <w:vAlign w:val="center"/>
              </w:tcPr>
              <w:p w14:paraId="4174D718" w14:textId="29B34E30"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73FF623C" w14:textId="77777777" w:rsidTr="00712942">
        <w:tc>
          <w:tcPr>
            <w:tcW w:w="6379" w:type="dxa"/>
          </w:tcPr>
          <w:p w14:paraId="730C26C5"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34385A10"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70E3F372"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2AD0A0D0" w14:textId="77777777" w:rsidTr="00712942">
        <w:tc>
          <w:tcPr>
            <w:tcW w:w="6379" w:type="dxa"/>
          </w:tcPr>
          <w:p w14:paraId="27688186" w14:textId="0C08413C"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dismissed or asked to resign from office, employment, a position of trust, or a fiduciar</w:t>
            </w:r>
            <w:r w:rsidR="00EC50E3" w:rsidRPr="007210FD">
              <w:rPr>
                <w:rFonts w:cstheme="minorHAnsi"/>
                <w:sz w:val="20"/>
                <w:szCs w:val="20"/>
              </w:rPr>
              <w:t xml:space="preserve">y </w:t>
            </w:r>
            <w:r w:rsidRPr="007210FD">
              <w:rPr>
                <w:rFonts w:cstheme="minorHAnsi"/>
                <w:sz w:val="20"/>
                <w:szCs w:val="20"/>
              </w:rPr>
              <w:t>appointment or similar position, whether in Singapore or elsewhere?</w:t>
            </w:r>
          </w:p>
        </w:tc>
        <w:tc>
          <w:tcPr>
            <w:tcW w:w="709" w:type="dxa"/>
            <w:vAlign w:val="center"/>
          </w:tcPr>
          <w:sdt>
            <w:sdtPr>
              <w:rPr>
                <w:rFonts w:eastAsia="Wingdings" w:cstheme="minorHAnsi"/>
                <w:sz w:val="20"/>
                <w:szCs w:val="20"/>
              </w:rPr>
              <w:id w:val="1449966659"/>
              <w14:checkbox>
                <w14:checked w14:val="0"/>
                <w14:checkedState w14:val="2612" w14:font="MS Gothic"/>
                <w14:uncheckedState w14:val="2610" w14:font="MS Gothic"/>
              </w14:checkbox>
            </w:sdtPr>
            <w:sdtContent>
              <w:p w14:paraId="6F3DB08B" w14:textId="7C165416"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061562501"/>
            <w14:checkbox>
              <w14:checked w14:val="0"/>
              <w14:checkedState w14:val="2612" w14:font="MS Gothic"/>
              <w14:uncheckedState w14:val="2610" w14:font="MS Gothic"/>
            </w14:checkbox>
          </w:sdtPr>
          <w:sdtContent>
            <w:tc>
              <w:tcPr>
                <w:tcW w:w="572" w:type="dxa"/>
                <w:vAlign w:val="center"/>
              </w:tcPr>
              <w:p w14:paraId="2CAAAD8C" w14:textId="32A94B77"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6E646F5D" w14:textId="77777777" w:rsidTr="00712942">
        <w:tc>
          <w:tcPr>
            <w:tcW w:w="6379" w:type="dxa"/>
          </w:tcPr>
          <w:p w14:paraId="20B613F2"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0427F03A"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0B379539"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7C34788D" w14:textId="77777777" w:rsidTr="00712942">
        <w:tc>
          <w:tcPr>
            <w:tcW w:w="6379" w:type="dxa"/>
          </w:tcPr>
          <w:p w14:paraId="1E1143D0" w14:textId="6D2A4B02"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or is subject to disciplinary proceedings by his</w:t>
            </w:r>
            <w:r w:rsidR="007A0FB6" w:rsidRPr="007210FD">
              <w:rPr>
                <w:rFonts w:cstheme="minorHAnsi"/>
                <w:sz w:val="20"/>
                <w:szCs w:val="20"/>
              </w:rPr>
              <w:t>/her</w:t>
            </w:r>
            <w:r w:rsidRPr="007210FD">
              <w:rPr>
                <w:rFonts w:cstheme="minorHAnsi"/>
                <w:sz w:val="20"/>
                <w:szCs w:val="20"/>
              </w:rPr>
              <w:t xml:space="preserve"> current or former employer(</w:t>
            </w:r>
            <w:r w:rsidRPr="007210FD">
              <w:rPr>
                <w:rFonts w:cstheme="minorHAnsi"/>
                <w:i/>
                <w:sz w:val="20"/>
                <w:szCs w:val="20"/>
              </w:rPr>
              <w:t>s</w:t>
            </w:r>
            <w:r w:rsidRPr="007210FD">
              <w:rPr>
                <w:rFonts w:cstheme="minorHAnsi"/>
                <w:sz w:val="20"/>
                <w:szCs w:val="20"/>
              </w:rPr>
              <w:t>), whether in Singapore or elsewhere?</w:t>
            </w:r>
          </w:p>
        </w:tc>
        <w:tc>
          <w:tcPr>
            <w:tcW w:w="709" w:type="dxa"/>
            <w:vAlign w:val="center"/>
          </w:tcPr>
          <w:sdt>
            <w:sdtPr>
              <w:rPr>
                <w:rFonts w:eastAsia="Wingdings" w:cstheme="minorHAnsi"/>
                <w:sz w:val="20"/>
                <w:szCs w:val="20"/>
              </w:rPr>
              <w:id w:val="-1328364621"/>
              <w14:checkbox>
                <w14:checked w14:val="0"/>
                <w14:checkedState w14:val="2612" w14:font="MS Gothic"/>
                <w14:uncheckedState w14:val="2610" w14:font="MS Gothic"/>
              </w14:checkbox>
            </w:sdtPr>
            <w:sdtContent>
              <w:p w14:paraId="17635450" w14:textId="087DB3EF"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529919834"/>
            <w14:checkbox>
              <w14:checked w14:val="0"/>
              <w14:checkedState w14:val="2612" w14:font="MS Gothic"/>
              <w14:uncheckedState w14:val="2610" w14:font="MS Gothic"/>
            </w14:checkbox>
          </w:sdtPr>
          <w:sdtContent>
            <w:tc>
              <w:tcPr>
                <w:tcW w:w="572" w:type="dxa"/>
                <w:vAlign w:val="center"/>
              </w:tcPr>
              <w:p w14:paraId="58A63B0E" w14:textId="37FC3F8B"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585CAD9F" w14:textId="77777777" w:rsidTr="00712942">
        <w:tc>
          <w:tcPr>
            <w:tcW w:w="6379" w:type="dxa"/>
          </w:tcPr>
          <w:p w14:paraId="0401ABB8"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4F2553EF"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6611EA76"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399B494A" w14:textId="77777777" w:rsidTr="00712942">
        <w:tc>
          <w:tcPr>
            <w:tcW w:w="6379" w:type="dxa"/>
          </w:tcPr>
          <w:p w14:paraId="767D9728" w14:textId="4345E0AF"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been disqualified from acting as a director or disqualified</w:t>
            </w:r>
            <w:r w:rsidR="00EC50E3" w:rsidRPr="007210FD">
              <w:rPr>
                <w:rFonts w:cstheme="minorHAnsi"/>
                <w:sz w:val="20"/>
                <w:szCs w:val="20"/>
              </w:rPr>
              <w:t xml:space="preserve"> </w:t>
            </w:r>
            <w:r w:rsidRPr="007210FD">
              <w:rPr>
                <w:rFonts w:cstheme="minorHAnsi"/>
                <w:sz w:val="20"/>
                <w:szCs w:val="20"/>
              </w:rPr>
              <w:t>from   acting</w:t>
            </w:r>
            <w:r w:rsidR="00EC50E3" w:rsidRPr="007210FD">
              <w:rPr>
                <w:rFonts w:cstheme="minorHAnsi"/>
                <w:sz w:val="20"/>
                <w:szCs w:val="20"/>
              </w:rPr>
              <w:t xml:space="preserve"> </w:t>
            </w:r>
            <w:r w:rsidRPr="007210FD">
              <w:rPr>
                <w:rFonts w:cstheme="minorHAnsi"/>
                <w:sz w:val="20"/>
                <w:szCs w:val="20"/>
              </w:rPr>
              <w:t>in</w:t>
            </w:r>
            <w:r w:rsidR="00EC50E3" w:rsidRPr="007210FD">
              <w:rPr>
                <w:rFonts w:cstheme="minorHAnsi"/>
                <w:sz w:val="20"/>
                <w:szCs w:val="20"/>
              </w:rPr>
              <w:t xml:space="preserve"> </w:t>
            </w:r>
            <w:r w:rsidRPr="007210FD">
              <w:rPr>
                <w:rFonts w:cstheme="minorHAnsi"/>
                <w:sz w:val="20"/>
                <w:szCs w:val="20"/>
              </w:rPr>
              <w:t>any</w:t>
            </w:r>
            <w:r w:rsidR="00EC50E3" w:rsidRPr="007210FD">
              <w:rPr>
                <w:rFonts w:cstheme="minorHAnsi"/>
                <w:sz w:val="20"/>
                <w:szCs w:val="20"/>
              </w:rPr>
              <w:t xml:space="preserve"> </w:t>
            </w:r>
            <w:r w:rsidRPr="007210FD">
              <w:rPr>
                <w:rFonts w:cstheme="minorHAnsi"/>
                <w:sz w:val="20"/>
                <w:szCs w:val="20"/>
              </w:rPr>
              <w:t>managerial capacity, whether in Singapore or elsewhere?</w:t>
            </w:r>
          </w:p>
        </w:tc>
        <w:tc>
          <w:tcPr>
            <w:tcW w:w="709" w:type="dxa"/>
            <w:vAlign w:val="center"/>
          </w:tcPr>
          <w:sdt>
            <w:sdtPr>
              <w:rPr>
                <w:rFonts w:eastAsia="Wingdings" w:cstheme="minorHAnsi"/>
                <w:sz w:val="20"/>
                <w:szCs w:val="20"/>
              </w:rPr>
              <w:id w:val="-163312561"/>
              <w14:checkbox>
                <w14:checked w14:val="0"/>
                <w14:checkedState w14:val="2612" w14:font="MS Gothic"/>
                <w14:uncheckedState w14:val="2610" w14:font="MS Gothic"/>
              </w14:checkbox>
            </w:sdtPr>
            <w:sdtContent>
              <w:p w14:paraId="4B1CD709" w14:textId="2A437846"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925142981"/>
            <w14:checkbox>
              <w14:checked w14:val="0"/>
              <w14:checkedState w14:val="2612" w14:font="MS Gothic"/>
              <w14:uncheckedState w14:val="2610" w14:font="MS Gothic"/>
            </w14:checkbox>
          </w:sdtPr>
          <w:sdtContent>
            <w:tc>
              <w:tcPr>
                <w:tcW w:w="572" w:type="dxa"/>
                <w:vAlign w:val="center"/>
              </w:tcPr>
              <w:p w14:paraId="2C7257B3" w14:textId="4C376D80"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5AB448F3" w14:textId="77777777" w:rsidTr="00712942">
        <w:tc>
          <w:tcPr>
            <w:tcW w:w="6379" w:type="dxa"/>
          </w:tcPr>
          <w:p w14:paraId="15577EDE"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58AABC1A"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28FF06CA"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5A695533" w14:textId="77777777" w:rsidTr="00712942">
        <w:tc>
          <w:tcPr>
            <w:tcW w:w="6379" w:type="dxa"/>
          </w:tcPr>
          <w:p w14:paraId="515F7CC0" w14:textId="77777777" w:rsidR="00884C1D" w:rsidRPr="007210FD" w:rsidRDefault="00884C1D" w:rsidP="006A0F1B">
            <w:pPr>
              <w:pStyle w:val="ListParagraph"/>
              <w:numPr>
                <w:ilvl w:val="0"/>
                <w:numId w:val="3"/>
              </w:numPr>
              <w:spacing w:line="288" w:lineRule="auto"/>
              <w:jc w:val="both"/>
              <w:rPr>
                <w:rFonts w:cstheme="minorHAnsi"/>
                <w:sz w:val="20"/>
                <w:szCs w:val="20"/>
              </w:rPr>
            </w:pPr>
            <w:r w:rsidRPr="007210FD">
              <w:rPr>
                <w:rFonts w:cstheme="minorHAnsi"/>
                <w:sz w:val="20"/>
                <w:szCs w:val="20"/>
              </w:rPr>
              <w:t xml:space="preserve">been an officer found liable for an offence committed by a body corporate </w:t>
            </w:r>
            <w:proofErr w:type="gramStart"/>
            <w:r w:rsidRPr="007210FD">
              <w:rPr>
                <w:rFonts w:cstheme="minorHAnsi"/>
                <w:sz w:val="20"/>
                <w:szCs w:val="20"/>
              </w:rPr>
              <w:t>as a result of</w:t>
            </w:r>
            <w:proofErr w:type="gramEnd"/>
            <w:r w:rsidRPr="007210FD">
              <w:rPr>
                <w:rFonts w:cstheme="minorHAnsi"/>
                <w:sz w:val="20"/>
                <w:szCs w:val="20"/>
              </w:rPr>
              <w:t xml:space="preserve"> the offence having proved to have been committed with the consent or connivance of, or neglect attributable to, the officer, whether in Singapore or elsewhere?</w:t>
            </w:r>
          </w:p>
        </w:tc>
        <w:tc>
          <w:tcPr>
            <w:tcW w:w="709" w:type="dxa"/>
            <w:vAlign w:val="center"/>
          </w:tcPr>
          <w:sdt>
            <w:sdtPr>
              <w:rPr>
                <w:rFonts w:eastAsia="Wingdings" w:cstheme="minorHAnsi"/>
                <w:sz w:val="20"/>
                <w:szCs w:val="20"/>
              </w:rPr>
              <w:id w:val="68632085"/>
              <w14:checkbox>
                <w14:checked w14:val="0"/>
                <w14:checkedState w14:val="2612" w14:font="MS Gothic"/>
                <w14:uncheckedState w14:val="2610" w14:font="MS Gothic"/>
              </w14:checkbox>
            </w:sdtPr>
            <w:sdtContent>
              <w:p w14:paraId="5741AFDC" w14:textId="066C7387"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48911131"/>
            <w14:checkbox>
              <w14:checked w14:val="0"/>
              <w14:checkedState w14:val="2612" w14:font="MS Gothic"/>
              <w14:uncheckedState w14:val="2610" w14:font="MS Gothic"/>
            </w14:checkbox>
          </w:sdtPr>
          <w:sdtContent>
            <w:tc>
              <w:tcPr>
                <w:tcW w:w="572" w:type="dxa"/>
                <w:vAlign w:val="center"/>
              </w:tcPr>
              <w:p w14:paraId="0E046A29" w14:textId="54C1D579"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6DB942CB" w14:textId="77777777" w:rsidTr="00712942">
        <w:tc>
          <w:tcPr>
            <w:tcW w:w="6379" w:type="dxa"/>
          </w:tcPr>
          <w:p w14:paraId="15F6691C"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292B1A02"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75919976"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7E6BBC49" w14:textId="77777777" w:rsidTr="00712942">
        <w:tc>
          <w:tcPr>
            <w:tcW w:w="6379" w:type="dxa"/>
          </w:tcPr>
          <w:p w14:paraId="77445A8E"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145300AF" w14:textId="77777777" w:rsidR="00884C1D" w:rsidRPr="007210FD" w:rsidRDefault="00884C1D" w:rsidP="00585D47">
            <w:pPr>
              <w:pStyle w:val="ListParagraph"/>
              <w:spacing w:line="288" w:lineRule="auto"/>
              <w:ind w:left="0"/>
              <w:jc w:val="both"/>
              <w:rPr>
                <w:rFonts w:cstheme="minorHAnsi"/>
                <w:sz w:val="20"/>
                <w:szCs w:val="20"/>
              </w:rPr>
            </w:pPr>
          </w:p>
        </w:tc>
        <w:tc>
          <w:tcPr>
            <w:tcW w:w="572" w:type="dxa"/>
            <w:vAlign w:val="center"/>
          </w:tcPr>
          <w:p w14:paraId="4F4E003B" w14:textId="77777777" w:rsidR="00884C1D" w:rsidRPr="007210FD" w:rsidRDefault="00884C1D" w:rsidP="00585D47">
            <w:pPr>
              <w:pStyle w:val="ListParagraph"/>
              <w:spacing w:line="288" w:lineRule="auto"/>
              <w:ind w:left="0"/>
              <w:jc w:val="both"/>
              <w:rPr>
                <w:rFonts w:cstheme="minorHAnsi"/>
                <w:sz w:val="20"/>
                <w:szCs w:val="20"/>
              </w:rPr>
            </w:pPr>
          </w:p>
        </w:tc>
      </w:tr>
      <w:tr w:rsidR="00884C1D" w:rsidRPr="007210FD" w14:paraId="0DEC38D7" w14:textId="77777777" w:rsidTr="00712942">
        <w:tc>
          <w:tcPr>
            <w:tcW w:w="7660" w:type="dxa"/>
            <w:gridSpan w:val="3"/>
          </w:tcPr>
          <w:p w14:paraId="06232918" w14:textId="08B74AEF" w:rsidR="00884C1D" w:rsidRPr="007210FD" w:rsidRDefault="00EC50E3" w:rsidP="006A0F1B">
            <w:pPr>
              <w:pStyle w:val="ListParagraph"/>
              <w:numPr>
                <w:ilvl w:val="1"/>
                <w:numId w:val="2"/>
              </w:numPr>
              <w:spacing w:line="288" w:lineRule="auto"/>
              <w:jc w:val="both"/>
              <w:rPr>
                <w:rFonts w:cstheme="minorHAnsi"/>
                <w:sz w:val="20"/>
                <w:szCs w:val="20"/>
              </w:rPr>
            </w:pPr>
            <w:r w:rsidRPr="007210FD">
              <w:rPr>
                <w:rFonts w:cstheme="minorHAnsi"/>
                <w:sz w:val="20"/>
                <w:szCs w:val="20"/>
              </w:rPr>
              <w:t>Has the exempt person, or any of its key officers</w:t>
            </w:r>
            <w:r w:rsidR="00FB7877" w:rsidRPr="007210FD">
              <w:rPr>
                <w:rFonts w:cstheme="minorHAnsi"/>
                <w:sz w:val="20"/>
                <w:szCs w:val="20"/>
              </w:rPr>
              <w:t xml:space="preserve"> </w:t>
            </w:r>
            <w:r w:rsidR="00E2193B">
              <w:rPr>
                <w:rFonts w:cstheme="minorHAnsi"/>
                <w:sz w:val="20"/>
                <w:szCs w:val="20"/>
              </w:rPr>
              <w:t>or</w:t>
            </w:r>
            <w:r w:rsidR="00A83B2E" w:rsidRPr="007210FD">
              <w:rPr>
                <w:rFonts w:cstheme="minorHAnsi"/>
                <w:sz w:val="20"/>
                <w:szCs w:val="20"/>
              </w:rPr>
              <w:t xml:space="preserve"> </w:t>
            </w:r>
            <w:r w:rsidR="00A83B2E" w:rsidRPr="00E2193B">
              <w:rPr>
                <w:rFonts w:cstheme="minorHAnsi"/>
                <w:sz w:val="20"/>
                <w:szCs w:val="20"/>
              </w:rPr>
              <w:t>controllers</w:t>
            </w:r>
            <w:r w:rsidRPr="00E2193B">
              <w:rPr>
                <w:rFonts w:cstheme="minorHAnsi"/>
                <w:sz w:val="20"/>
                <w:szCs w:val="20"/>
              </w:rPr>
              <w:t>,</w:t>
            </w:r>
          </w:p>
        </w:tc>
      </w:tr>
      <w:tr w:rsidR="00884C1D" w:rsidRPr="007210FD" w14:paraId="19496629" w14:textId="77777777" w:rsidTr="00712942">
        <w:tc>
          <w:tcPr>
            <w:tcW w:w="6379" w:type="dxa"/>
          </w:tcPr>
          <w:p w14:paraId="3A4D4FA5" w14:textId="77777777" w:rsidR="00884C1D" w:rsidRPr="007210FD" w:rsidRDefault="00884C1D" w:rsidP="00585D47">
            <w:pPr>
              <w:spacing w:line="288" w:lineRule="auto"/>
              <w:contextualSpacing/>
              <w:jc w:val="both"/>
              <w:rPr>
                <w:rFonts w:cstheme="minorHAnsi"/>
                <w:sz w:val="20"/>
                <w:szCs w:val="20"/>
              </w:rPr>
            </w:pPr>
          </w:p>
        </w:tc>
        <w:tc>
          <w:tcPr>
            <w:tcW w:w="709" w:type="dxa"/>
            <w:vAlign w:val="center"/>
          </w:tcPr>
          <w:p w14:paraId="42F547FB" w14:textId="77777777" w:rsidR="00884C1D" w:rsidRPr="007210FD" w:rsidRDefault="00884C1D" w:rsidP="00585D47">
            <w:pPr>
              <w:pStyle w:val="ListParagraph"/>
              <w:spacing w:line="288" w:lineRule="auto"/>
              <w:ind w:left="0"/>
              <w:jc w:val="both"/>
              <w:rPr>
                <w:rFonts w:cstheme="minorHAnsi"/>
                <w:sz w:val="20"/>
                <w:szCs w:val="20"/>
              </w:rPr>
            </w:pPr>
            <w:r w:rsidRPr="007210FD">
              <w:rPr>
                <w:rFonts w:cstheme="minorHAnsi"/>
                <w:sz w:val="20"/>
                <w:szCs w:val="20"/>
              </w:rPr>
              <w:t>Yes</w:t>
            </w:r>
          </w:p>
        </w:tc>
        <w:tc>
          <w:tcPr>
            <w:tcW w:w="572" w:type="dxa"/>
            <w:vAlign w:val="center"/>
          </w:tcPr>
          <w:p w14:paraId="56D73642" w14:textId="77777777" w:rsidR="00884C1D" w:rsidRPr="007210FD" w:rsidRDefault="00884C1D" w:rsidP="00585D47">
            <w:pPr>
              <w:pStyle w:val="ListParagraph"/>
              <w:spacing w:line="288" w:lineRule="auto"/>
              <w:ind w:left="0"/>
              <w:jc w:val="both"/>
              <w:rPr>
                <w:rFonts w:cstheme="minorHAnsi"/>
                <w:sz w:val="20"/>
                <w:szCs w:val="20"/>
              </w:rPr>
            </w:pPr>
            <w:r w:rsidRPr="007210FD">
              <w:rPr>
                <w:rFonts w:cstheme="minorHAnsi"/>
                <w:sz w:val="20"/>
                <w:szCs w:val="20"/>
              </w:rPr>
              <w:t>No</w:t>
            </w:r>
          </w:p>
        </w:tc>
      </w:tr>
      <w:tr w:rsidR="00884C1D" w:rsidRPr="007210FD" w14:paraId="567D743F" w14:textId="77777777" w:rsidTr="00712942">
        <w:tc>
          <w:tcPr>
            <w:tcW w:w="6379" w:type="dxa"/>
          </w:tcPr>
          <w:p w14:paraId="2FE0E0C1" w14:textId="59FB106D" w:rsidR="00884C1D" w:rsidRPr="007210FD" w:rsidRDefault="00884C1D" w:rsidP="006A0F1B">
            <w:pPr>
              <w:pStyle w:val="ListParagraph"/>
              <w:numPr>
                <w:ilvl w:val="0"/>
                <w:numId w:val="4"/>
              </w:numPr>
              <w:spacing w:line="288" w:lineRule="auto"/>
              <w:jc w:val="both"/>
              <w:rPr>
                <w:rFonts w:cstheme="minorHAnsi"/>
                <w:sz w:val="20"/>
                <w:szCs w:val="20"/>
              </w:rPr>
            </w:pPr>
            <w:r w:rsidRPr="007210FD">
              <w:rPr>
                <w:rFonts w:cstheme="minorHAnsi"/>
                <w:sz w:val="20"/>
                <w:szCs w:val="20"/>
              </w:rPr>
              <w:t xml:space="preserve">had any judgment (in particular, that associated </w:t>
            </w:r>
            <w:proofErr w:type="gramStart"/>
            <w:r w:rsidRPr="007210FD">
              <w:rPr>
                <w:rFonts w:cstheme="minorHAnsi"/>
                <w:sz w:val="20"/>
                <w:szCs w:val="20"/>
              </w:rPr>
              <w:t>with  a</w:t>
            </w:r>
            <w:proofErr w:type="gramEnd"/>
            <w:r w:rsidRPr="007210FD">
              <w:rPr>
                <w:rFonts w:cstheme="minorHAnsi"/>
                <w:sz w:val="20"/>
                <w:szCs w:val="20"/>
              </w:rPr>
              <w:t xml:space="preserve">  </w:t>
            </w:r>
            <w:proofErr w:type="gramStart"/>
            <w:r w:rsidRPr="007210FD">
              <w:rPr>
                <w:rFonts w:cstheme="minorHAnsi"/>
                <w:sz w:val="20"/>
                <w:szCs w:val="20"/>
              </w:rPr>
              <w:t>finding  of</w:t>
            </w:r>
            <w:proofErr w:type="gramEnd"/>
            <w:r w:rsidRPr="007210FD">
              <w:rPr>
                <w:rFonts w:cstheme="minorHAnsi"/>
                <w:sz w:val="20"/>
                <w:szCs w:val="20"/>
              </w:rPr>
              <w:t xml:space="preserve">  </w:t>
            </w:r>
            <w:proofErr w:type="gramStart"/>
            <w:r w:rsidRPr="007210FD">
              <w:rPr>
                <w:rFonts w:cstheme="minorHAnsi"/>
                <w:sz w:val="20"/>
                <w:szCs w:val="20"/>
              </w:rPr>
              <w:t>fraud,  misrepresentation</w:t>
            </w:r>
            <w:proofErr w:type="gramEnd"/>
            <w:r w:rsidRPr="007210FD">
              <w:rPr>
                <w:rFonts w:cstheme="minorHAnsi"/>
                <w:sz w:val="20"/>
                <w:szCs w:val="20"/>
              </w:rPr>
              <w:t xml:space="preserve">  or dishonesty) entered against it or him</w:t>
            </w:r>
            <w:r w:rsidR="00EC50E3" w:rsidRPr="007210FD">
              <w:rPr>
                <w:rFonts w:cstheme="minorHAnsi"/>
                <w:sz w:val="20"/>
                <w:szCs w:val="20"/>
              </w:rPr>
              <w:t>/her</w:t>
            </w:r>
            <w:r w:rsidRPr="007210FD">
              <w:rPr>
                <w:rFonts w:cstheme="minorHAnsi"/>
                <w:sz w:val="20"/>
                <w:szCs w:val="20"/>
              </w:rPr>
              <w:t xml:space="preserve"> in any civil proceedings or </w:t>
            </w:r>
            <w:proofErr w:type="gramStart"/>
            <w:r w:rsidRPr="007210FD">
              <w:rPr>
                <w:rFonts w:cstheme="minorHAnsi"/>
                <w:sz w:val="20"/>
                <w:szCs w:val="20"/>
              </w:rPr>
              <w:t>is  a</w:t>
            </w:r>
            <w:proofErr w:type="gramEnd"/>
            <w:r w:rsidRPr="007210FD">
              <w:rPr>
                <w:rFonts w:cstheme="minorHAnsi"/>
                <w:sz w:val="20"/>
                <w:szCs w:val="20"/>
              </w:rPr>
              <w:t xml:space="preserve"> party to any pending proceedings which may lead to such a judgment, under any law in any jurisdiction?</w:t>
            </w:r>
          </w:p>
        </w:tc>
        <w:tc>
          <w:tcPr>
            <w:tcW w:w="709" w:type="dxa"/>
            <w:vAlign w:val="center"/>
          </w:tcPr>
          <w:sdt>
            <w:sdtPr>
              <w:rPr>
                <w:rFonts w:eastAsia="Wingdings" w:cstheme="minorHAnsi"/>
                <w:sz w:val="20"/>
                <w:szCs w:val="20"/>
              </w:rPr>
              <w:id w:val="-1209485624"/>
              <w14:checkbox>
                <w14:checked w14:val="0"/>
                <w14:checkedState w14:val="2612" w14:font="MS Gothic"/>
                <w14:uncheckedState w14:val="2610" w14:font="MS Gothic"/>
              </w14:checkbox>
            </w:sdtPr>
            <w:sdtContent>
              <w:p w14:paraId="611B05E2" w14:textId="57847EE5"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955240565"/>
            <w14:checkbox>
              <w14:checked w14:val="0"/>
              <w14:checkedState w14:val="2612" w14:font="MS Gothic"/>
              <w14:uncheckedState w14:val="2610" w14:font="MS Gothic"/>
            </w14:checkbox>
          </w:sdtPr>
          <w:sdtContent>
            <w:tc>
              <w:tcPr>
                <w:tcW w:w="572" w:type="dxa"/>
                <w:vAlign w:val="center"/>
              </w:tcPr>
              <w:p w14:paraId="64BD8AA9" w14:textId="1B60F96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1762BAF8" w14:textId="77777777" w:rsidTr="00712942">
        <w:tc>
          <w:tcPr>
            <w:tcW w:w="6379" w:type="dxa"/>
          </w:tcPr>
          <w:p w14:paraId="25E18295"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575B64F8"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683D6BF0"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60D3A949" w14:textId="77777777" w:rsidTr="00712942">
        <w:tc>
          <w:tcPr>
            <w:tcW w:w="6379" w:type="dxa"/>
          </w:tcPr>
          <w:p w14:paraId="41AB7B55" w14:textId="77777777" w:rsidR="00884C1D" w:rsidRPr="007210FD" w:rsidRDefault="00884C1D" w:rsidP="006A0F1B">
            <w:pPr>
              <w:pStyle w:val="ListParagraph"/>
              <w:numPr>
                <w:ilvl w:val="0"/>
                <w:numId w:val="4"/>
              </w:numPr>
              <w:spacing w:line="288" w:lineRule="auto"/>
              <w:jc w:val="both"/>
              <w:rPr>
                <w:rFonts w:cstheme="minorHAnsi"/>
                <w:sz w:val="20"/>
                <w:szCs w:val="20"/>
              </w:rPr>
            </w:pPr>
            <w:r w:rsidRPr="007210FD">
              <w:rPr>
                <w:rFonts w:cstheme="minorHAnsi"/>
                <w:sz w:val="20"/>
                <w:szCs w:val="20"/>
              </w:rPr>
              <w:t>accepted civil liability for fraud, misrepresentation or dishonesty under any law in any jurisdiction?</w:t>
            </w:r>
          </w:p>
        </w:tc>
        <w:tc>
          <w:tcPr>
            <w:tcW w:w="709" w:type="dxa"/>
            <w:vAlign w:val="center"/>
          </w:tcPr>
          <w:sdt>
            <w:sdtPr>
              <w:rPr>
                <w:rFonts w:eastAsia="Wingdings" w:cstheme="minorHAnsi"/>
                <w:sz w:val="20"/>
                <w:szCs w:val="20"/>
              </w:rPr>
              <w:id w:val="-2092698994"/>
              <w14:checkbox>
                <w14:checked w14:val="0"/>
                <w14:checkedState w14:val="2612" w14:font="MS Gothic"/>
                <w14:uncheckedState w14:val="2610" w14:font="MS Gothic"/>
              </w14:checkbox>
            </w:sdtPr>
            <w:sdtContent>
              <w:p w14:paraId="6AA75168" w14:textId="4B94C182"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484614465"/>
            <w14:checkbox>
              <w14:checked w14:val="0"/>
              <w14:checkedState w14:val="2612" w14:font="MS Gothic"/>
              <w14:uncheckedState w14:val="2610" w14:font="MS Gothic"/>
            </w14:checkbox>
          </w:sdtPr>
          <w:sdtContent>
            <w:tc>
              <w:tcPr>
                <w:tcW w:w="572" w:type="dxa"/>
                <w:vAlign w:val="center"/>
              </w:tcPr>
              <w:p w14:paraId="2FEAE158" w14:textId="1051B999"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32F6C844" w14:textId="77777777" w:rsidTr="00712942">
        <w:tc>
          <w:tcPr>
            <w:tcW w:w="6379" w:type="dxa"/>
          </w:tcPr>
          <w:p w14:paraId="77A232BF" w14:textId="77777777" w:rsidR="00884C1D" w:rsidRPr="007210FD" w:rsidRDefault="00884C1D" w:rsidP="00585D47">
            <w:pPr>
              <w:pStyle w:val="ListParagraph"/>
              <w:spacing w:line="288" w:lineRule="auto"/>
              <w:jc w:val="both"/>
              <w:rPr>
                <w:rFonts w:cstheme="minorHAnsi"/>
                <w:sz w:val="20"/>
                <w:szCs w:val="20"/>
              </w:rPr>
            </w:pPr>
          </w:p>
          <w:p w14:paraId="49BA0D81" w14:textId="21C758B1" w:rsidR="001A09B2" w:rsidRPr="007210FD" w:rsidRDefault="001A09B2" w:rsidP="00585D47">
            <w:pPr>
              <w:pStyle w:val="ListParagraph"/>
              <w:spacing w:line="288" w:lineRule="auto"/>
              <w:jc w:val="both"/>
              <w:rPr>
                <w:rFonts w:cstheme="minorHAnsi"/>
                <w:sz w:val="20"/>
                <w:szCs w:val="20"/>
              </w:rPr>
            </w:pPr>
          </w:p>
        </w:tc>
        <w:tc>
          <w:tcPr>
            <w:tcW w:w="709" w:type="dxa"/>
            <w:vAlign w:val="center"/>
          </w:tcPr>
          <w:p w14:paraId="01A4E59C"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2E0939AF"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65B26B8F" w14:textId="77777777" w:rsidTr="00712942">
        <w:tc>
          <w:tcPr>
            <w:tcW w:w="6379" w:type="dxa"/>
          </w:tcPr>
          <w:p w14:paraId="406DA7F1" w14:textId="77777777" w:rsidR="00884C1D" w:rsidRPr="007210FD" w:rsidRDefault="00884C1D" w:rsidP="00585D47">
            <w:pPr>
              <w:spacing w:line="288" w:lineRule="auto"/>
              <w:contextualSpacing/>
              <w:jc w:val="both"/>
              <w:rPr>
                <w:rFonts w:cstheme="minorHAnsi"/>
                <w:sz w:val="20"/>
                <w:szCs w:val="20"/>
                <w:u w:val="single"/>
              </w:rPr>
            </w:pPr>
            <w:r w:rsidRPr="007210FD">
              <w:rPr>
                <w:rFonts w:cstheme="minorHAnsi"/>
                <w:sz w:val="20"/>
                <w:szCs w:val="20"/>
                <w:u w:val="single"/>
              </w:rPr>
              <w:t>Financial Soundness</w:t>
            </w:r>
          </w:p>
        </w:tc>
        <w:tc>
          <w:tcPr>
            <w:tcW w:w="709" w:type="dxa"/>
            <w:vAlign w:val="center"/>
          </w:tcPr>
          <w:p w14:paraId="49D09278" w14:textId="77777777" w:rsidR="00884C1D" w:rsidRPr="007210FD" w:rsidRDefault="00884C1D" w:rsidP="00585D47">
            <w:pPr>
              <w:pStyle w:val="ListParagraph"/>
              <w:spacing w:line="288" w:lineRule="auto"/>
              <w:ind w:left="0"/>
              <w:jc w:val="both"/>
              <w:rPr>
                <w:rFonts w:cstheme="minorHAnsi"/>
                <w:sz w:val="20"/>
                <w:szCs w:val="20"/>
              </w:rPr>
            </w:pPr>
          </w:p>
        </w:tc>
        <w:tc>
          <w:tcPr>
            <w:tcW w:w="572" w:type="dxa"/>
            <w:vAlign w:val="center"/>
          </w:tcPr>
          <w:p w14:paraId="618FD384" w14:textId="77777777" w:rsidR="00884C1D" w:rsidRPr="007210FD" w:rsidRDefault="00884C1D" w:rsidP="00585D47">
            <w:pPr>
              <w:pStyle w:val="ListParagraph"/>
              <w:spacing w:line="288" w:lineRule="auto"/>
              <w:ind w:left="0"/>
              <w:jc w:val="both"/>
              <w:rPr>
                <w:rFonts w:cstheme="minorHAnsi"/>
                <w:sz w:val="20"/>
                <w:szCs w:val="20"/>
              </w:rPr>
            </w:pPr>
          </w:p>
        </w:tc>
      </w:tr>
      <w:tr w:rsidR="00884C1D" w:rsidRPr="007210FD" w14:paraId="74A28086" w14:textId="77777777" w:rsidTr="00712942">
        <w:tc>
          <w:tcPr>
            <w:tcW w:w="7660" w:type="dxa"/>
            <w:gridSpan w:val="3"/>
          </w:tcPr>
          <w:p w14:paraId="08D5296A" w14:textId="767B4A70" w:rsidR="00884C1D" w:rsidRPr="007210FD" w:rsidRDefault="00884C1D" w:rsidP="006A0F1B">
            <w:pPr>
              <w:pStyle w:val="ListParagraph"/>
              <w:numPr>
                <w:ilvl w:val="0"/>
                <w:numId w:val="6"/>
              </w:numPr>
              <w:spacing w:line="288" w:lineRule="auto"/>
              <w:ind w:left="733" w:hanging="362"/>
              <w:jc w:val="both"/>
              <w:rPr>
                <w:rFonts w:cstheme="minorHAnsi"/>
                <w:sz w:val="20"/>
                <w:szCs w:val="20"/>
              </w:rPr>
            </w:pPr>
            <w:r w:rsidRPr="007210FD">
              <w:rPr>
                <w:rFonts w:cstheme="minorHAnsi"/>
                <w:sz w:val="20"/>
                <w:szCs w:val="20"/>
              </w:rPr>
              <w:t xml:space="preserve">Within the past 10 years, </w:t>
            </w:r>
            <w:r w:rsidR="00EC50E3" w:rsidRPr="007210FD">
              <w:rPr>
                <w:rFonts w:cstheme="minorHAnsi"/>
                <w:sz w:val="20"/>
                <w:szCs w:val="20"/>
              </w:rPr>
              <w:t xml:space="preserve">has the exempt person, or any of its key </w:t>
            </w:r>
            <w:proofErr w:type="gramStart"/>
            <w:r w:rsidR="00EC50E3" w:rsidRPr="007210FD">
              <w:rPr>
                <w:rFonts w:cstheme="minorHAnsi"/>
                <w:sz w:val="20"/>
                <w:szCs w:val="20"/>
              </w:rPr>
              <w:t xml:space="preserve">officers </w:t>
            </w:r>
            <w:r w:rsidR="00E2193B">
              <w:rPr>
                <w:rFonts w:cstheme="minorHAnsi"/>
                <w:sz w:val="20"/>
                <w:szCs w:val="20"/>
              </w:rPr>
              <w:t xml:space="preserve"> or</w:t>
            </w:r>
            <w:proofErr w:type="gramEnd"/>
            <w:r w:rsidR="00E2193B" w:rsidRPr="007210FD">
              <w:rPr>
                <w:rFonts w:cstheme="minorHAnsi"/>
                <w:sz w:val="20"/>
                <w:szCs w:val="20"/>
              </w:rPr>
              <w:t xml:space="preserve"> </w:t>
            </w:r>
            <w:r w:rsidR="00A83B2E" w:rsidRPr="00E2193B">
              <w:rPr>
                <w:rFonts w:cstheme="minorHAnsi"/>
                <w:sz w:val="20"/>
                <w:szCs w:val="20"/>
              </w:rPr>
              <w:t>controllers</w:t>
            </w:r>
            <w:r w:rsidRPr="007210FD">
              <w:rPr>
                <w:rFonts w:cstheme="minorHAnsi"/>
                <w:sz w:val="20"/>
                <w:szCs w:val="20"/>
              </w:rPr>
              <w:t>,</w:t>
            </w:r>
          </w:p>
        </w:tc>
      </w:tr>
      <w:tr w:rsidR="00884C1D" w:rsidRPr="007210FD" w14:paraId="20745BE4" w14:textId="77777777" w:rsidTr="00712942">
        <w:tc>
          <w:tcPr>
            <w:tcW w:w="6379" w:type="dxa"/>
          </w:tcPr>
          <w:p w14:paraId="19299DA7"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6C91C4A4" w14:textId="77777777" w:rsidR="00884C1D" w:rsidRPr="007210FD" w:rsidRDefault="00884C1D" w:rsidP="00585D47">
            <w:pPr>
              <w:pStyle w:val="ListParagraph"/>
              <w:spacing w:line="288" w:lineRule="auto"/>
              <w:ind w:left="0"/>
              <w:jc w:val="both"/>
              <w:rPr>
                <w:rFonts w:cstheme="minorHAnsi"/>
                <w:sz w:val="20"/>
                <w:szCs w:val="20"/>
              </w:rPr>
            </w:pPr>
            <w:r w:rsidRPr="007210FD">
              <w:rPr>
                <w:rFonts w:cstheme="minorHAnsi"/>
                <w:sz w:val="20"/>
                <w:szCs w:val="20"/>
              </w:rPr>
              <w:t>Yes</w:t>
            </w:r>
          </w:p>
        </w:tc>
        <w:tc>
          <w:tcPr>
            <w:tcW w:w="572" w:type="dxa"/>
            <w:vAlign w:val="center"/>
          </w:tcPr>
          <w:p w14:paraId="2F31B187" w14:textId="77777777" w:rsidR="00884C1D" w:rsidRPr="007210FD" w:rsidRDefault="00884C1D" w:rsidP="00585D47">
            <w:pPr>
              <w:pStyle w:val="ListParagraph"/>
              <w:spacing w:line="288" w:lineRule="auto"/>
              <w:ind w:left="0"/>
              <w:jc w:val="both"/>
              <w:rPr>
                <w:rFonts w:cstheme="minorHAnsi"/>
                <w:sz w:val="20"/>
                <w:szCs w:val="20"/>
              </w:rPr>
            </w:pPr>
            <w:r w:rsidRPr="007210FD">
              <w:rPr>
                <w:rFonts w:cstheme="minorHAnsi"/>
                <w:sz w:val="20"/>
                <w:szCs w:val="20"/>
              </w:rPr>
              <w:t>No</w:t>
            </w:r>
          </w:p>
        </w:tc>
      </w:tr>
      <w:tr w:rsidR="00884C1D" w:rsidRPr="007210FD" w14:paraId="3DB6D8B0" w14:textId="77777777" w:rsidTr="00712942">
        <w:tc>
          <w:tcPr>
            <w:tcW w:w="6379" w:type="dxa"/>
          </w:tcPr>
          <w:p w14:paraId="2AF5F71F" w14:textId="046993FF" w:rsidR="00884C1D" w:rsidRPr="007210FD" w:rsidRDefault="00884C1D" w:rsidP="006A0F1B">
            <w:pPr>
              <w:pStyle w:val="ListParagraph"/>
              <w:numPr>
                <w:ilvl w:val="0"/>
                <w:numId w:val="5"/>
              </w:numPr>
              <w:spacing w:line="288" w:lineRule="auto"/>
              <w:jc w:val="both"/>
              <w:rPr>
                <w:rFonts w:cstheme="minorHAnsi"/>
                <w:sz w:val="20"/>
                <w:szCs w:val="20"/>
              </w:rPr>
            </w:pPr>
            <w:r w:rsidRPr="007210FD">
              <w:rPr>
                <w:rFonts w:cstheme="minorHAnsi"/>
                <w:sz w:val="20"/>
                <w:szCs w:val="20"/>
              </w:rPr>
              <w:t>been or is unable to fulfill any of its or his</w:t>
            </w:r>
            <w:r w:rsidR="00EC50E3" w:rsidRPr="007210FD">
              <w:rPr>
                <w:rFonts w:cstheme="minorHAnsi"/>
                <w:sz w:val="20"/>
                <w:szCs w:val="20"/>
              </w:rPr>
              <w:t>/her</w:t>
            </w:r>
            <w:r w:rsidRPr="007210FD">
              <w:rPr>
                <w:rFonts w:cstheme="minorHAnsi"/>
                <w:sz w:val="20"/>
                <w:szCs w:val="20"/>
              </w:rPr>
              <w:t xml:space="preserve"> financial obligations, whether </w:t>
            </w:r>
            <w:proofErr w:type="gramStart"/>
            <w:r w:rsidRPr="007210FD">
              <w:rPr>
                <w:rFonts w:cstheme="minorHAnsi"/>
                <w:sz w:val="20"/>
                <w:szCs w:val="20"/>
              </w:rPr>
              <w:t>in  Singapore</w:t>
            </w:r>
            <w:proofErr w:type="gramEnd"/>
            <w:r w:rsidRPr="007210FD">
              <w:rPr>
                <w:rFonts w:cstheme="minorHAnsi"/>
                <w:sz w:val="20"/>
                <w:szCs w:val="20"/>
              </w:rPr>
              <w:t xml:space="preserve"> or elsewhere?</w:t>
            </w:r>
          </w:p>
        </w:tc>
        <w:tc>
          <w:tcPr>
            <w:tcW w:w="709" w:type="dxa"/>
            <w:vAlign w:val="center"/>
          </w:tcPr>
          <w:sdt>
            <w:sdtPr>
              <w:rPr>
                <w:rFonts w:eastAsia="Wingdings" w:cstheme="minorHAnsi"/>
                <w:sz w:val="20"/>
                <w:szCs w:val="20"/>
              </w:rPr>
              <w:id w:val="-778647428"/>
              <w14:checkbox>
                <w14:checked w14:val="0"/>
                <w14:checkedState w14:val="2612" w14:font="MS Gothic"/>
                <w14:uncheckedState w14:val="2610" w14:font="MS Gothic"/>
              </w14:checkbox>
            </w:sdtPr>
            <w:sdtContent>
              <w:p w14:paraId="39162A11" w14:textId="437379A7"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504967597"/>
            <w14:checkbox>
              <w14:checked w14:val="0"/>
              <w14:checkedState w14:val="2612" w14:font="MS Gothic"/>
              <w14:uncheckedState w14:val="2610" w14:font="MS Gothic"/>
            </w14:checkbox>
          </w:sdtPr>
          <w:sdtContent>
            <w:tc>
              <w:tcPr>
                <w:tcW w:w="572" w:type="dxa"/>
                <w:vAlign w:val="center"/>
              </w:tcPr>
              <w:p w14:paraId="2258A4CC" w14:textId="28F2A755"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525D33BB" w14:textId="77777777" w:rsidTr="00712942">
        <w:tc>
          <w:tcPr>
            <w:tcW w:w="6379" w:type="dxa"/>
          </w:tcPr>
          <w:p w14:paraId="2AA3A2B8"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62A62AF5"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1BCAE919"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306B6630" w14:textId="77777777" w:rsidTr="00712942">
        <w:tc>
          <w:tcPr>
            <w:tcW w:w="6379" w:type="dxa"/>
          </w:tcPr>
          <w:p w14:paraId="5C9669FE" w14:textId="21C2EB2F" w:rsidR="00884C1D" w:rsidRPr="007210FD" w:rsidRDefault="00884C1D" w:rsidP="006A0F1B">
            <w:pPr>
              <w:pStyle w:val="ListParagraph"/>
              <w:numPr>
                <w:ilvl w:val="0"/>
                <w:numId w:val="5"/>
              </w:numPr>
              <w:spacing w:line="288" w:lineRule="auto"/>
              <w:jc w:val="both"/>
              <w:rPr>
                <w:rFonts w:cstheme="minorHAnsi"/>
                <w:sz w:val="20"/>
                <w:szCs w:val="20"/>
              </w:rPr>
            </w:pPr>
            <w:proofErr w:type="gramStart"/>
            <w:r w:rsidRPr="007210FD">
              <w:rPr>
                <w:rFonts w:cstheme="minorHAnsi"/>
                <w:sz w:val="20"/>
                <w:szCs w:val="20"/>
              </w:rPr>
              <w:t>entered into</w:t>
            </w:r>
            <w:proofErr w:type="gramEnd"/>
            <w:r w:rsidRPr="007210FD">
              <w:rPr>
                <w:rFonts w:cstheme="minorHAnsi"/>
                <w:sz w:val="20"/>
                <w:szCs w:val="20"/>
              </w:rPr>
              <w:t xml:space="preserve"> a   compromise or scheme of arrangement (including a debt repayment scheme) with its or his</w:t>
            </w:r>
            <w:r w:rsidR="00EC50E3" w:rsidRPr="007210FD">
              <w:rPr>
                <w:rFonts w:cstheme="minorHAnsi"/>
                <w:sz w:val="20"/>
                <w:szCs w:val="20"/>
              </w:rPr>
              <w:t>/her</w:t>
            </w:r>
            <w:r w:rsidRPr="007210FD">
              <w:rPr>
                <w:rFonts w:cstheme="minorHAnsi"/>
                <w:sz w:val="20"/>
                <w:szCs w:val="20"/>
              </w:rPr>
              <w:t xml:space="preserve"> creditors, or made an assignment for the benefit of its or his</w:t>
            </w:r>
            <w:r w:rsidR="00EC50E3" w:rsidRPr="007210FD">
              <w:rPr>
                <w:rFonts w:cstheme="minorHAnsi"/>
                <w:sz w:val="20"/>
                <w:szCs w:val="20"/>
              </w:rPr>
              <w:t>/her</w:t>
            </w:r>
            <w:r w:rsidRPr="007210FD">
              <w:rPr>
                <w:rFonts w:cstheme="minorHAnsi"/>
                <w:sz w:val="20"/>
                <w:szCs w:val="20"/>
              </w:rPr>
              <w:t xml:space="preserve"> creditors, being a compromise, scheme of arrangement or assignment that is still in operation, whether in Singapore or elsewhere?</w:t>
            </w:r>
          </w:p>
        </w:tc>
        <w:tc>
          <w:tcPr>
            <w:tcW w:w="709" w:type="dxa"/>
            <w:vAlign w:val="center"/>
          </w:tcPr>
          <w:sdt>
            <w:sdtPr>
              <w:rPr>
                <w:rFonts w:eastAsia="Wingdings" w:cstheme="minorHAnsi"/>
                <w:sz w:val="20"/>
                <w:szCs w:val="20"/>
              </w:rPr>
              <w:id w:val="-1836062557"/>
              <w14:checkbox>
                <w14:checked w14:val="0"/>
                <w14:checkedState w14:val="2612" w14:font="MS Gothic"/>
                <w14:uncheckedState w14:val="2610" w14:font="MS Gothic"/>
              </w14:checkbox>
            </w:sdtPr>
            <w:sdtContent>
              <w:p w14:paraId="116D260B" w14:textId="1A18CCFD"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332888237"/>
            <w14:checkbox>
              <w14:checked w14:val="0"/>
              <w14:checkedState w14:val="2612" w14:font="MS Gothic"/>
              <w14:uncheckedState w14:val="2610" w14:font="MS Gothic"/>
            </w14:checkbox>
          </w:sdtPr>
          <w:sdtContent>
            <w:tc>
              <w:tcPr>
                <w:tcW w:w="572" w:type="dxa"/>
                <w:vAlign w:val="center"/>
              </w:tcPr>
              <w:p w14:paraId="235935A3" w14:textId="1DD15BB5"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109FC158" w14:textId="77777777" w:rsidTr="00712942">
        <w:tc>
          <w:tcPr>
            <w:tcW w:w="6379" w:type="dxa"/>
          </w:tcPr>
          <w:p w14:paraId="233C0D37"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51D3BF49"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435E3839"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174F689D" w14:textId="77777777" w:rsidTr="00712942">
        <w:tc>
          <w:tcPr>
            <w:tcW w:w="6379" w:type="dxa"/>
          </w:tcPr>
          <w:p w14:paraId="5BC91041" w14:textId="4B566FB1" w:rsidR="00884C1D" w:rsidRPr="007210FD" w:rsidRDefault="00884C1D" w:rsidP="006A0F1B">
            <w:pPr>
              <w:pStyle w:val="ListParagraph"/>
              <w:numPr>
                <w:ilvl w:val="0"/>
                <w:numId w:val="5"/>
              </w:numPr>
              <w:spacing w:line="288" w:lineRule="auto"/>
              <w:jc w:val="both"/>
              <w:rPr>
                <w:rFonts w:cstheme="minorHAnsi"/>
                <w:sz w:val="20"/>
                <w:szCs w:val="20"/>
              </w:rPr>
            </w:pPr>
            <w:r w:rsidRPr="007210FD">
              <w:rPr>
                <w:rFonts w:cstheme="minorHAnsi"/>
                <w:sz w:val="20"/>
                <w:szCs w:val="20"/>
              </w:rPr>
              <w:t>been or is subject to a judgment debt which is</w:t>
            </w:r>
            <w:r w:rsidR="00EC50E3" w:rsidRPr="007210FD">
              <w:rPr>
                <w:rFonts w:cstheme="minorHAnsi"/>
                <w:sz w:val="20"/>
                <w:szCs w:val="20"/>
              </w:rPr>
              <w:t xml:space="preserve"> </w:t>
            </w:r>
            <w:r w:rsidRPr="007210FD">
              <w:rPr>
                <w:rFonts w:cstheme="minorHAnsi"/>
                <w:sz w:val="20"/>
                <w:szCs w:val="20"/>
              </w:rPr>
              <w:t>unsatisfied, either in whole or in part, whether in Singapore or elsewhere?</w:t>
            </w:r>
          </w:p>
        </w:tc>
        <w:tc>
          <w:tcPr>
            <w:tcW w:w="709" w:type="dxa"/>
            <w:vAlign w:val="center"/>
          </w:tcPr>
          <w:sdt>
            <w:sdtPr>
              <w:rPr>
                <w:rFonts w:eastAsia="Wingdings" w:cstheme="minorHAnsi"/>
                <w:sz w:val="20"/>
                <w:szCs w:val="20"/>
              </w:rPr>
              <w:id w:val="-755206181"/>
              <w14:checkbox>
                <w14:checked w14:val="0"/>
                <w14:checkedState w14:val="2612" w14:font="MS Gothic"/>
                <w14:uncheckedState w14:val="2610" w14:font="MS Gothic"/>
              </w14:checkbox>
            </w:sdtPr>
            <w:sdtContent>
              <w:p w14:paraId="4B816BCC" w14:textId="5963ADC4"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2010796594"/>
            <w14:checkbox>
              <w14:checked w14:val="0"/>
              <w14:checkedState w14:val="2612" w14:font="MS Gothic"/>
              <w14:uncheckedState w14:val="2610" w14:font="MS Gothic"/>
            </w14:checkbox>
          </w:sdtPr>
          <w:sdtContent>
            <w:tc>
              <w:tcPr>
                <w:tcW w:w="572" w:type="dxa"/>
                <w:vAlign w:val="center"/>
              </w:tcPr>
              <w:p w14:paraId="3F115750" w14:textId="786EE59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417BEB88" w14:textId="77777777" w:rsidTr="00712942">
        <w:tc>
          <w:tcPr>
            <w:tcW w:w="6379" w:type="dxa"/>
          </w:tcPr>
          <w:p w14:paraId="5C6D0CA0"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5E8A3BCD"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782513F7"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67B84FF9" w14:textId="77777777" w:rsidTr="00712942">
        <w:tc>
          <w:tcPr>
            <w:tcW w:w="6379" w:type="dxa"/>
          </w:tcPr>
          <w:p w14:paraId="4A07A389" w14:textId="1FAA700D" w:rsidR="00884C1D" w:rsidRPr="007210FD" w:rsidRDefault="00884C1D" w:rsidP="006A0F1B">
            <w:pPr>
              <w:pStyle w:val="ListParagraph"/>
              <w:numPr>
                <w:ilvl w:val="0"/>
                <w:numId w:val="5"/>
              </w:numPr>
              <w:spacing w:line="288" w:lineRule="auto"/>
              <w:jc w:val="both"/>
              <w:rPr>
                <w:rFonts w:cstheme="minorHAnsi"/>
                <w:sz w:val="20"/>
                <w:szCs w:val="20"/>
              </w:rPr>
            </w:pPr>
            <w:r w:rsidRPr="007210FD">
              <w:rPr>
                <w:rFonts w:cstheme="minorHAnsi"/>
                <w:sz w:val="20"/>
                <w:szCs w:val="20"/>
              </w:rPr>
              <w:lastRenderedPageBreak/>
              <w:t>been or is the subject of a bankruptcy petition,</w:t>
            </w:r>
            <w:r w:rsidR="00EC50E3" w:rsidRPr="007210FD">
              <w:rPr>
                <w:rFonts w:cstheme="minorHAnsi"/>
                <w:sz w:val="20"/>
                <w:szCs w:val="20"/>
              </w:rPr>
              <w:t xml:space="preserve"> </w:t>
            </w:r>
            <w:r w:rsidRPr="007210FD">
              <w:rPr>
                <w:rFonts w:cstheme="minorHAnsi"/>
                <w:sz w:val="20"/>
                <w:szCs w:val="20"/>
              </w:rPr>
              <w:t>whether in Singapore or elsewhere?</w:t>
            </w:r>
          </w:p>
        </w:tc>
        <w:tc>
          <w:tcPr>
            <w:tcW w:w="709" w:type="dxa"/>
            <w:vAlign w:val="center"/>
          </w:tcPr>
          <w:sdt>
            <w:sdtPr>
              <w:rPr>
                <w:rFonts w:eastAsia="Wingdings" w:cstheme="minorHAnsi"/>
                <w:sz w:val="20"/>
                <w:szCs w:val="20"/>
              </w:rPr>
              <w:id w:val="-530649162"/>
              <w14:checkbox>
                <w14:checked w14:val="0"/>
                <w14:checkedState w14:val="2612" w14:font="MS Gothic"/>
                <w14:uncheckedState w14:val="2610" w14:font="MS Gothic"/>
              </w14:checkbox>
            </w:sdtPr>
            <w:sdtContent>
              <w:p w14:paraId="2219A486" w14:textId="6AD1306A"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978977430"/>
            <w14:checkbox>
              <w14:checked w14:val="0"/>
              <w14:checkedState w14:val="2612" w14:font="MS Gothic"/>
              <w14:uncheckedState w14:val="2610" w14:font="MS Gothic"/>
            </w14:checkbox>
          </w:sdtPr>
          <w:sdtContent>
            <w:tc>
              <w:tcPr>
                <w:tcW w:w="572" w:type="dxa"/>
                <w:vAlign w:val="center"/>
              </w:tcPr>
              <w:p w14:paraId="4CC975C8" w14:textId="5A9B3D9C"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5741080A" w14:textId="77777777" w:rsidTr="00712942">
        <w:tc>
          <w:tcPr>
            <w:tcW w:w="6379" w:type="dxa"/>
          </w:tcPr>
          <w:p w14:paraId="24E0E6E4"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63066DBA"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08AC5B8E"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1E88FE8B" w14:textId="77777777" w:rsidTr="00712942">
        <w:tc>
          <w:tcPr>
            <w:tcW w:w="6379" w:type="dxa"/>
          </w:tcPr>
          <w:p w14:paraId="74DE3CF9" w14:textId="17CE8CDE" w:rsidR="00884C1D" w:rsidRPr="007210FD" w:rsidRDefault="00884C1D" w:rsidP="006A0F1B">
            <w:pPr>
              <w:pStyle w:val="ListParagraph"/>
              <w:numPr>
                <w:ilvl w:val="0"/>
                <w:numId w:val="5"/>
              </w:numPr>
              <w:spacing w:line="288" w:lineRule="auto"/>
              <w:jc w:val="both"/>
              <w:rPr>
                <w:rFonts w:cstheme="minorHAnsi"/>
                <w:sz w:val="20"/>
                <w:szCs w:val="20"/>
              </w:rPr>
            </w:pPr>
            <w:r w:rsidRPr="007210FD">
              <w:rPr>
                <w:rFonts w:cstheme="minorHAnsi"/>
                <w:sz w:val="20"/>
                <w:szCs w:val="20"/>
              </w:rPr>
              <w:t>been adjudicated a bankrupt and the bankruptcy is</w:t>
            </w:r>
            <w:r w:rsidR="00EC50E3" w:rsidRPr="007210FD">
              <w:rPr>
                <w:rFonts w:cstheme="minorHAnsi"/>
                <w:sz w:val="20"/>
                <w:szCs w:val="20"/>
              </w:rPr>
              <w:t xml:space="preserve"> </w:t>
            </w:r>
            <w:r w:rsidRPr="007210FD">
              <w:rPr>
                <w:rFonts w:cstheme="minorHAnsi"/>
                <w:sz w:val="20"/>
                <w:szCs w:val="20"/>
              </w:rPr>
              <w:t>undischarged, whether in Singapore or elsewhere?</w:t>
            </w:r>
          </w:p>
        </w:tc>
        <w:tc>
          <w:tcPr>
            <w:tcW w:w="709" w:type="dxa"/>
            <w:vAlign w:val="center"/>
          </w:tcPr>
          <w:sdt>
            <w:sdtPr>
              <w:rPr>
                <w:rFonts w:eastAsia="Wingdings" w:cstheme="minorHAnsi"/>
                <w:sz w:val="20"/>
                <w:szCs w:val="20"/>
              </w:rPr>
              <w:id w:val="-989709667"/>
              <w14:checkbox>
                <w14:checked w14:val="0"/>
                <w14:checkedState w14:val="2612" w14:font="MS Gothic"/>
                <w14:uncheckedState w14:val="2610" w14:font="MS Gothic"/>
              </w14:checkbox>
            </w:sdtPr>
            <w:sdtContent>
              <w:p w14:paraId="0CD61864" w14:textId="345669D9"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611048669"/>
            <w14:checkbox>
              <w14:checked w14:val="0"/>
              <w14:checkedState w14:val="2612" w14:font="MS Gothic"/>
              <w14:uncheckedState w14:val="2610" w14:font="MS Gothic"/>
            </w14:checkbox>
          </w:sdtPr>
          <w:sdtContent>
            <w:tc>
              <w:tcPr>
                <w:tcW w:w="572" w:type="dxa"/>
                <w:vAlign w:val="center"/>
              </w:tcPr>
              <w:p w14:paraId="0C727897" w14:textId="330DF394"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1CFFE1C3" w14:textId="77777777" w:rsidTr="00712942">
        <w:tc>
          <w:tcPr>
            <w:tcW w:w="6379" w:type="dxa"/>
          </w:tcPr>
          <w:p w14:paraId="0899CB21"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0F12600C"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4EFB6288"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3E4A3EC1" w14:textId="77777777" w:rsidTr="00712942">
        <w:tc>
          <w:tcPr>
            <w:tcW w:w="6379" w:type="dxa"/>
          </w:tcPr>
          <w:p w14:paraId="1F84ADF7" w14:textId="461F4F9F" w:rsidR="00884C1D" w:rsidRPr="007210FD" w:rsidRDefault="00884C1D" w:rsidP="006A0F1B">
            <w:pPr>
              <w:pStyle w:val="ListParagraph"/>
              <w:numPr>
                <w:ilvl w:val="0"/>
                <w:numId w:val="5"/>
              </w:numPr>
              <w:spacing w:line="288" w:lineRule="auto"/>
              <w:jc w:val="both"/>
              <w:rPr>
                <w:rFonts w:cstheme="minorHAnsi"/>
                <w:sz w:val="20"/>
                <w:szCs w:val="20"/>
              </w:rPr>
            </w:pPr>
            <w:r w:rsidRPr="007210FD">
              <w:rPr>
                <w:rFonts w:cstheme="minorHAnsi"/>
                <w:sz w:val="20"/>
                <w:szCs w:val="20"/>
              </w:rPr>
              <w:t>been</w:t>
            </w:r>
            <w:r w:rsidR="00EC50E3" w:rsidRPr="007210FD">
              <w:rPr>
                <w:rFonts w:cstheme="minorHAnsi"/>
                <w:sz w:val="20"/>
                <w:szCs w:val="20"/>
              </w:rPr>
              <w:t xml:space="preserve"> or is the subject of a winding-</w:t>
            </w:r>
            <w:r w:rsidRPr="007210FD">
              <w:rPr>
                <w:rFonts w:cstheme="minorHAnsi"/>
                <w:sz w:val="20"/>
                <w:szCs w:val="20"/>
              </w:rPr>
              <w:t>up petition, whether in Singapore or elsewhere?</w:t>
            </w:r>
          </w:p>
        </w:tc>
        <w:tc>
          <w:tcPr>
            <w:tcW w:w="709" w:type="dxa"/>
            <w:vAlign w:val="center"/>
          </w:tcPr>
          <w:sdt>
            <w:sdtPr>
              <w:rPr>
                <w:rFonts w:eastAsia="Wingdings" w:cstheme="minorHAnsi"/>
                <w:sz w:val="20"/>
                <w:szCs w:val="20"/>
              </w:rPr>
              <w:id w:val="-328977535"/>
              <w14:checkbox>
                <w14:checked w14:val="0"/>
                <w14:checkedState w14:val="2612" w14:font="MS Gothic"/>
                <w14:uncheckedState w14:val="2610" w14:font="MS Gothic"/>
              </w14:checkbox>
            </w:sdtPr>
            <w:sdtContent>
              <w:p w14:paraId="40129214" w14:textId="4B248FE8"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459536602"/>
            <w14:checkbox>
              <w14:checked w14:val="0"/>
              <w14:checkedState w14:val="2612" w14:font="MS Gothic"/>
              <w14:uncheckedState w14:val="2610" w14:font="MS Gothic"/>
            </w14:checkbox>
          </w:sdtPr>
          <w:sdtContent>
            <w:tc>
              <w:tcPr>
                <w:tcW w:w="572" w:type="dxa"/>
                <w:vAlign w:val="center"/>
              </w:tcPr>
              <w:p w14:paraId="237AEFB2" w14:textId="300835D1"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2F5DF149" w14:textId="77777777" w:rsidTr="00712942">
        <w:tc>
          <w:tcPr>
            <w:tcW w:w="6379" w:type="dxa"/>
          </w:tcPr>
          <w:p w14:paraId="415649B4"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26566532"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5B74EABB"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199E70BB" w14:textId="77777777" w:rsidTr="00712942">
        <w:tc>
          <w:tcPr>
            <w:tcW w:w="6379" w:type="dxa"/>
          </w:tcPr>
          <w:p w14:paraId="41FE3FD5" w14:textId="684F1B58" w:rsidR="00884C1D" w:rsidRPr="007210FD" w:rsidRDefault="004B4F02" w:rsidP="006A0F1B">
            <w:pPr>
              <w:pStyle w:val="ListParagraph"/>
              <w:numPr>
                <w:ilvl w:val="0"/>
                <w:numId w:val="5"/>
              </w:numPr>
              <w:spacing w:line="288" w:lineRule="auto"/>
              <w:jc w:val="both"/>
              <w:rPr>
                <w:rFonts w:cstheme="minorHAnsi"/>
                <w:sz w:val="20"/>
                <w:szCs w:val="20"/>
              </w:rPr>
            </w:pPr>
            <w:r w:rsidRPr="007210FD">
              <w:rPr>
                <w:rFonts w:cstheme="minorHAnsi"/>
                <w:sz w:val="20"/>
                <w:szCs w:val="20"/>
              </w:rPr>
              <w:t xml:space="preserve">been </w:t>
            </w:r>
            <w:proofErr w:type="gramStart"/>
            <w:r w:rsidRPr="007210FD">
              <w:rPr>
                <w:rFonts w:cstheme="minorHAnsi"/>
                <w:sz w:val="20"/>
                <w:szCs w:val="20"/>
              </w:rPr>
              <w:t>dissolved  or</w:t>
            </w:r>
            <w:proofErr w:type="gramEnd"/>
            <w:r w:rsidRPr="007210FD">
              <w:rPr>
                <w:rFonts w:cstheme="minorHAnsi"/>
                <w:sz w:val="20"/>
                <w:szCs w:val="20"/>
              </w:rPr>
              <w:t xml:space="preserve">  </w:t>
            </w:r>
            <w:proofErr w:type="gramStart"/>
            <w:r w:rsidRPr="007210FD">
              <w:rPr>
                <w:rFonts w:cstheme="minorHAnsi"/>
                <w:sz w:val="20"/>
                <w:szCs w:val="20"/>
              </w:rPr>
              <w:t>is  in</w:t>
            </w:r>
            <w:proofErr w:type="gramEnd"/>
            <w:r w:rsidRPr="007210FD">
              <w:rPr>
                <w:rFonts w:cstheme="minorHAnsi"/>
                <w:sz w:val="20"/>
                <w:szCs w:val="20"/>
              </w:rPr>
              <w:t xml:space="preserve">  </w:t>
            </w:r>
            <w:proofErr w:type="gramStart"/>
            <w:r w:rsidRPr="007210FD">
              <w:rPr>
                <w:rFonts w:cstheme="minorHAnsi"/>
                <w:sz w:val="20"/>
                <w:szCs w:val="20"/>
              </w:rPr>
              <w:t>the  course</w:t>
            </w:r>
            <w:proofErr w:type="gramEnd"/>
            <w:r w:rsidRPr="007210FD">
              <w:rPr>
                <w:rFonts w:cstheme="minorHAnsi"/>
                <w:sz w:val="20"/>
                <w:szCs w:val="20"/>
              </w:rPr>
              <w:t xml:space="preserve">  </w:t>
            </w:r>
            <w:proofErr w:type="gramStart"/>
            <w:r w:rsidRPr="007210FD">
              <w:rPr>
                <w:rFonts w:cstheme="minorHAnsi"/>
                <w:sz w:val="20"/>
                <w:szCs w:val="20"/>
              </w:rPr>
              <w:t>of  being</w:t>
            </w:r>
            <w:proofErr w:type="gramEnd"/>
            <w:r w:rsidRPr="007210FD">
              <w:rPr>
                <w:rFonts w:cstheme="minorHAnsi"/>
                <w:sz w:val="20"/>
                <w:szCs w:val="20"/>
              </w:rPr>
              <w:t xml:space="preserve"> wound-up, where the dissolution/winding-up does not relate to members’ voluntary winding-up, whether in Singapore or elsewhere?</w:t>
            </w:r>
          </w:p>
        </w:tc>
        <w:tc>
          <w:tcPr>
            <w:tcW w:w="709" w:type="dxa"/>
            <w:vAlign w:val="center"/>
          </w:tcPr>
          <w:sdt>
            <w:sdtPr>
              <w:rPr>
                <w:rFonts w:eastAsia="Wingdings" w:cstheme="minorHAnsi"/>
                <w:sz w:val="20"/>
                <w:szCs w:val="20"/>
              </w:rPr>
              <w:id w:val="818074631"/>
              <w14:checkbox>
                <w14:checked w14:val="0"/>
                <w14:checkedState w14:val="2612" w14:font="MS Gothic"/>
                <w14:uncheckedState w14:val="2610" w14:font="MS Gothic"/>
              </w14:checkbox>
            </w:sdtPr>
            <w:sdtContent>
              <w:p w14:paraId="51E39EB4" w14:textId="01A4C577"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2020583106"/>
            <w14:checkbox>
              <w14:checked w14:val="0"/>
              <w14:checkedState w14:val="2612" w14:font="MS Gothic"/>
              <w14:uncheckedState w14:val="2610" w14:font="MS Gothic"/>
            </w14:checkbox>
          </w:sdtPr>
          <w:sdtContent>
            <w:tc>
              <w:tcPr>
                <w:tcW w:w="572" w:type="dxa"/>
                <w:vAlign w:val="center"/>
              </w:tcPr>
              <w:p w14:paraId="244C2E71" w14:textId="7CACF9AC"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1988A21A" w14:textId="77777777" w:rsidTr="00712942">
        <w:tc>
          <w:tcPr>
            <w:tcW w:w="6379" w:type="dxa"/>
          </w:tcPr>
          <w:p w14:paraId="6E577AF1"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2D14548E"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7FFC9FBA"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090FEA6F" w14:textId="77777777" w:rsidTr="00712942">
        <w:tc>
          <w:tcPr>
            <w:tcW w:w="6379" w:type="dxa"/>
          </w:tcPr>
          <w:p w14:paraId="29BF78EB" w14:textId="526F4927" w:rsidR="00884C1D" w:rsidRPr="007210FD" w:rsidRDefault="00884C1D" w:rsidP="006A0F1B">
            <w:pPr>
              <w:pStyle w:val="ListParagraph"/>
              <w:numPr>
                <w:ilvl w:val="0"/>
                <w:numId w:val="5"/>
              </w:numPr>
              <w:spacing w:line="288" w:lineRule="auto"/>
              <w:jc w:val="both"/>
              <w:rPr>
                <w:rFonts w:cstheme="minorHAnsi"/>
                <w:sz w:val="20"/>
                <w:szCs w:val="20"/>
              </w:rPr>
            </w:pPr>
            <w:proofErr w:type="gramStart"/>
            <w:r w:rsidRPr="007210FD">
              <w:rPr>
                <w:rFonts w:cstheme="minorHAnsi"/>
                <w:sz w:val="20"/>
                <w:szCs w:val="20"/>
              </w:rPr>
              <w:t>been  or</w:t>
            </w:r>
            <w:proofErr w:type="gramEnd"/>
            <w:r w:rsidRPr="007210FD">
              <w:rPr>
                <w:rFonts w:cstheme="minorHAnsi"/>
                <w:sz w:val="20"/>
                <w:szCs w:val="20"/>
              </w:rPr>
              <w:t xml:space="preserve">  </w:t>
            </w:r>
            <w:proofErr w:type="gramStart"/>
            <w:r w:rsidRPr="007210FD">
              <w:rPr>
                <w:rFonts w:cstheme="minorHAnsi"/>
                <w:sz w:val="20"/>
                <w:szCs w:val="20"/>
              </w:rPr>
              <w:t>is  a</w:t>
            </w:r>
            <w:proofErr w:type="gramEnd"/>
            <w:r w:rsidRPr="007210FD">
              <w:rPr>
                <w:rFonts w:cstheme="minorHAnsi"/>
                <w:sz w:val="20"/>
                <w:szCs w:val="20"/>
              </w:rPr>
              <w:t xml:space="preserve">  </w:t>
            </w:r>
            <w:proofErr w:type="gramStart"/>
            <w:r w:rsidRPr="007210FD">
              <w:rPr>
                <w:rFonts w:cstheme="minorHAnsi"/>
                <w:sz w:val="20"/>
                <w:szCs w:val="20"/>
              </w:rPr>
              <w:t>corporation  where</w:t>
            </w:r>
            <w:proofErr w:type="gramEnd"/>
            <w:r w:rsidRPr="007210FD">
              <w:rPr>
                <w:rFonts w:cstheme="minorHAnsi"/>
                <w:sz w:val="20"/>
                <w:szCs w:val="20"/>
              </w:rPr>
              <w:t xml:space="preserve">  </w:t>
            </w:r>
            <w:proofErr w:type="gramStart"/>
            <w:r w:rsidRPr="007210FD">
              <w:rPr>
                <w:rFonts w:cstheme="minorHAnsi"/>
                <w:sz w:val="20"/>
                <w:szCs w:val="20"/>
              </w:rPr>
              <w:t>a  receiver</w:t>
            </w:r>
            <w:proofErr w:type="gramEnd"/>
            <w:r w:rsidRPr="007210FD">
              <w:rPr>
                <w:rFonts w:cstheme="minorHAnsi"/>
                <w:sz w:val="20"/>
                <w:szCs w:val="20"/>
              </w:rPr>
              <w:t xml:space="preserve">, receiver and manager, judicial manager, or such other person having the powers and duties of a </w:t>
            </w:r>
            <w:proofErr w:type="gramStart"/>
            <w:r w:rsidRPr="007210FD">
              <w:rPr>
                <w:rFonts w:cstheme="minorHAnsi"/>
                <w:sz w:val="20"/>
                <w:szCs w:val="20"/>
              </w:rPr>
              <w:t xml:space="preserve">receiver,   </w:t>
            </w:r>
            <w:proofErr w:type="gramEnd"/>
            <w:r w:rsidRPr="007210FD">
              <w:rPr>
                <w:rFonts w:cstheme="minorHAnsi"/>
                <w:sz w:val="20"/>
                <w:szCs w:val="20"/>
              </w:rPr>
              <w:t>receiver   and   manager, or judicial manager, has been appointed</w:t>
            </w:r>
            <w:r w:rsidR="00EC50E3" w:rsidRPr="007210FD">
              <w:rPr>
                <w:rFonts w:cstheme="minorHAnsi"/>
                <w:sz w:val="20"/>
                <w:szCs w:val="20"/>
              </w:rPr>
              <w:t>,</w:t>
            </w:r>
            <w:r w:rsidRPr="007210FD">
              <w:rPr>
                <w:rFonts w:cstheme="minorHAnsi"/>
                <w:sz w:val="20"/>
                <w:szCs w:val="20"/>
              </w:rPr>
              <w:t xml:space="preserve"> in relation to, or in respect of any </w:t>
            </w:r>
            <w:r w:rsidR="00EC50E3" w:rsidRPr="007210FD">
              <w:rPr>
                <w:rFonts w:cstheme="minorHAnsi"/>
                <w:sz w:val="20"/>
                <w:szCs w:val="20"/>
              </w:rPr>
              <w:t xml:space="preserve">of its </w:t>
            </w:r>
            <w:r w:rsidRPr="007210FD">
              <w:rPr>
                <w:rFonts w:cstheme="minorHAnsi"/>
                <w:sz w:val="20"/>
                <w:szCs w:val="20"/>
              </w:rPr>
              <w:t>property, whether in Singapore or elsewhere?</w:t>
            </w:r>
          </w:p>
        </w:tc>
        <w:tc>
          <w:tcPr>
            <w:tcW w:w="709" w:type="dxa"/>
            <w:vAlign w:val="center"/>
          </w:tcPr>
          <w:sdt>
            <w:sdtPr>
              <w:rPr>
                <w:rFonts w:eastAsia="Wingdings" w:cstheme="minorHAnsi"/>
                <w:sz w:val="20"/>
                <w:szCs w:val="20"/>
              </w:rPr>
              <w:id w:val="689033209"/>
              <w14:checkbox>
                <w14:checked w14:val="0"/>
                <w14:checkedState w14:val="2612" w14:font="MS Gothic"/>
                <w14:uncheckedState w14:val="2610" w14:font="MS Gothic"/>
              </w14:checkbox>
            </w:sdtPr>
            <w:sdtContent>
              <w:p w14:paraId="318E8F10" w14:textId="1CC2F7B4"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374310403"/>
            <w14:checkbox>
              <w14:checked w14:val="0"/>
              <w14:checkedState w14:val="2612" w14:font="MS Gothic"/>
              <w14:uncheckedState w14:val="2610" w14:font="MS Gothic"/>
            </w14:checkbox>
          </w:sdtPr>
          <w:sdtContent>
            <w:tc>
              <w:tcPr>
                <w:tcW w:w="572" w:type="dxa"/>
                <w:vAlign w:val="center"/>
              </w:tcPr>
              <w:p w14:paraId="45131B6C" w14:textId="30D543C2"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r w:rsidR="00884C1D" w:rsidRPr="007210FD" w14:paraId="1201789E" w14:textId="77777777" w:rsidTr="00712942">
        <w:tc>
          <w:tcPr>
            <w:tcW w:w="6379" w:type="dxa"/>
          </w:tcPr>
          <w:p w14:paraId="42A162E4" w14:textId="77777777" w:rsidR="00884C1D" w:rsidRPr="007210FD" w:rsidRDefault="00884C1D" w:rsidP="00585D47">
            <w:pPr>
              <w:pStyle w:val="ListParagraph"/>
              <w:spacing w:line="288" w:lineRule="auto"/>
              <w:jc w:val="both"/>
              <w:rPr>
                <w:rFonts w:cstheme="minorHAnsi"/>
                <w:sz w:val="20"/>
                <w:szCs w:val="20"/>
              </w:rPr>
            </w:pPr>
          </w:p>
        </w:tc>
        <w:tc>
          <w:tcPr>
            <w:tcW w:w="709" w:type="dxa"/>
            <w:vAlign w:val="center"/>
          </w:tcPr>
          <w:p w14:paraId="445B9201" w14:textId="77777777" w:rsidR="00884C1D" w:rsidRPr="007210FD" w:rsidRDefault="00884C1D" w:rsidP="00585D47">
            <w:pPr>
              <w:pStyle w:val="ListParagraph"/>
              <w:spacing w:line="288" w:lineRule="auto"/>
              <w:ind w:left="0"/>
              <w:jc w:val="both"/>
              <w:rPr>
                <w:rFonts w:eastAsia="Wingdings" w:cstheme="minorHAnsi"/>
                <w:sz w:val="20"/>
                <w:szCs w:val="20"/>
              </w:rPr>
            </w:pPr>
          </w:p>
        </w:tc>
        <w:tc>
          <w:tcPr>
            <w:tcW w:w="572" w:type="dxa"/>
            <w:vAlign w:val="center"/>
          </w:tcPr>
          <w:p w14:paraId="07FD0DA7" w14:textId="77777777" w:rsidR="00884C1D" w:rsidRPr="007210FD" w:rsidRDefault="00884C1D" w:rsidP="00585D47">
            <w:pPr>
              <w:pStyle w:val="ListParagraph"/>
              <w:spacing w:line="288" w:lineRule="auto"/>
              <w:ind w:left="0"/>
              <w:jc w:val="both"/>
              <w:rPr>
                <w:rFonts w:eastAsia="Wingdings" w:cstheme="minorHAnsi"/>
                <w:sz w:val="20"/>
                <w:szCs w:val="20"/>
              </w:rPr>
            </w:pPr>
          </w:p>
        </w:tc>
      </w:tr>
      <w:tr w:rsidR="00884C1D" w:rsidRPr="007210FD" w14:paraId="3BD49CD8" w14:textId="77777777" w:rsidTr="00712942">
        <w:tc>
          <w:tcPr>
            <w:tcW w:w="6379" w:type="dxa"/>
          </w:tcPr>
          <w:p w14:paraId="5D7CFAAC" w14:textId="77777777" w:rsidR="00884C1D" w:rsidRPr="007210FD" w:rsidRDefault="00884C1D" w:rsidP="006A0F1B">
            <w:pPr>
              <w:pStyle w:val="ListParagraph"/>
              <w:numPr>
                <w:ilvl w:val="0"/>
                <w:numId w:val="5"/>
              </w:numPr>
              <w:spacing w:line="288" w:lineRule="auto"/>
              <w:jc w:val="both"/>
              <w:rPr>
                <w:rFonts w:cstheme="minorHAnsi"/>
                <w:sz w:val="20"/>
                <w:szCs w:val="20"/>
              </w:rPr>
            </w:pPr>
            <w:r w:rsidRPr="007210FD">
              <w:rPr>
                <w:rFonts w:cstheme="minorHAnsi"/>
                <w:sz w:val="20"/>
                <w:szCs w:val="20"/>
              </w:rPr>
              <w:t xml:space="preserve">been or is subject to any other process outside Singapore that is </w:t>
            </w:r>
            <w:proofErr w:type="gramStart"/>
            <w:r w:rsidRPr="007210FD">
              <w:rPr>
                <w:rFonts w:cstheme="minorHAnsi"/>
                <w:sz w:val="20"/>
                <w:szCs w:val="20"/>
              </w:rPr>
              <w:t>similar to</w:t>
            </w:r>
            <w:proofErr w:type="gramEnd"/>
            <w:r w:rsidRPr="007210FD">
              <w:rPr>
                <w:rFonts w:cstheme="minorHAnsi"/>
                <w:sz w:val="20"/>
                <w:szCs w:val="20"/>
              </w:rPr>
              <w:t xml:space="preserve"> those referred to in (d) – (h)?</w:t>
            </w:r>
          </w:p>
        </w:tc>
        <w:tc>
          <w:tcPr>
            <w:tcW w:w="709" w:type="dxa"/>
            <w:vAlign w:val="center"/>
          </w:tcPr>
          <w:sdt>
            <w:sdtPr>
              <w:rPr>
                <w:rFonts w:eastAsia="Wingdings" w:cstheme="minorHAnsi"/>
                <w:sz w:val="20"/>
                <w:szCs w:val="20"/>
              </w:rPr>
              <w:id w:val="241382610"/>
              <w14:checkbox>
                <w14:checked w14:val="0"/>
                <w14:checkedState w14:val="2612" w14:font="MS Gothic"/>
                <w14:uncheckedState w14:val="2610" w14:font="MS Gothic"/>
              </w14:checkbox>
            </w:sdtPr>
            <w:sdtContent>
              <w:p w14:paraId="1EA977F2" w14:textId="7DFF689C"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sdtContent>
          </w:sdt>
        </w:tc>
        <w:sdt>
          <w:sdtPr>
            <w:rPr>
              <w:rFonts w:cstheme="minorHAnsi"/>
              <w:sz w:val="20"/>
              <w:szCs w:val="20"/>
            </w:rPr>
            <w:id w:val="-1589378405"/>
            <w14:checkbox>
              <w14:checked w14:val="0"/>
              <w14:checkedState w14:val="2612" w14:font="MS Gothic"/>
              <w14:uncheckedState w14:val="2610" w14:font="MS Gothic"/>
            </w14:checkbox>
          </w:sdtPr>
          <w:sdtContent>
            <w:tc>
              <w:tcPr>
                <w:tcW w:w="572" w:type="dxa"/>
                <w:vAlign w:val="center"/>
              </w:tcPr>
              <w:p w14:paraId="666B421F" w14:textId="71954E67" w:rsidR="00884C1D" w:rsidRPr="007210FD" w:rsidRDefault="00884C1D" w:rsidP="00585D47">
                <w:pPr>
                  <w:pStyle w:val="ListParagraph"/>
                  <w:spacing w:line="288" w:lineRule="auto"/>
                  <w:ind w:left="0"/>
                  <w:jc w:val="both"/>
                  <w:rPr>
                    <w:rFonts w:cstheme="minorHAnsi"/>
                    <w:sz w:val="20"/>
                    <w:szCs w:val="20"/>
                  </w:rPr>
                </w:pPr>
                <w:r w:rsidRPr="007210FD">
                  <w:rPr>
                    <w:rFonts w:ascii="Segoe UI Symbol" w:eastAsia="MS Gothic" w:hAnsi="Segoe UI Symbol" w:cs="Segoe UI Symbol"/>
                    <w:sz w:val="20"/>
                    <w:szCs w:val="20"/>
                  </w:rPr>
                  <w:t>☐</w:t>
                </w:r>
              </w:p>
            </w:tc>
          </w:sdtContent>
        </w:sdt>
      </w:tr>
    </w:tbl>
    <w:p w14:paraId="6691CE6D" w14:textId="7A5A887B" w:rsidR="00AE4211" w:rsidRDefault="00AE4211" w:rsidP="00585D47">
      <w:pPr>
        <w:pStyle w:val="ListParagraph"/>
        <w:spacing w:after="0" w:line="288" w:lineRule="auto"/>
        <w:ind w:left="1080"/>
        <w:jc w:val="both"/>
        <w:rPr>
          <w:rFonts w:cstheme="minorHAnsi"/>
          <w:sz w:val="20"/>
          <w:szCs w:val="20"/>
        </w:rPr>
      </w:pPr>
    </w:p>
    <w:p w14:paraId="7E32BE15" w14:textId="77777777" w:rsidR="00AE4211" w:rsidRDefault="00AE4211">
      <w:pPr>
        <w:rPr>
          <w:rFonts w:cstheme="minorHAnsi"/>
          <w:sz w:val="20"/>
          <w:szCs w:val="20"/>
        </w:rPr>
      </w:pPr>
      <w:r>
        <w:rPr>
          <w:rFonts w:cstheme="minorHAnsi"/>
          <w:sz w:val="20"/>
          <w:szCs w:val="20"/>
        </w:rPr>
        <w:br w:type="page"/>
      </w:r>
    </w:p>
    <w:p w14:paraId="44C2A5AC" w14:textId="77777777" w:rsidR="00884C1D" w:rsidRPr="007210FD" w:rsidRDefault="00884C1D" w:rsidP="00585D47">
      <w:pPr>
        <w:pStyle w:val="ListParagraph"/>
        <w:spacing w:after="0" w:line="288" w:lineRule="auto"/>
        <w:ind w:left="1080"/>
        <w:jc w:val="both"/>
        <w:rPr>
          <w:rFonts w:cstheme="minorHAnsi"/>
          <w:sz w:val="20"/>
          <w:szCs w:val="20"/>
        </w:rPr>
      </w:pPr>
    </w:p>
    <w:p w14:paraId="02A92223" w14:textId="5792413C" w:rsidR="00FC7A9E" w:rsidRPr="007210FD" w:rsidRDefault="00B7349C" w:rsidP="00585D47">
      <w:pPr>
        <w:shd w:val="clear" w:color="auto" w:fill="44546A" w:themeFill="text2"/>
        <w:spacing w:after="0" w:line="288" w:lineRule="auto"/>
        <w:jc w:val="both"/>
        <w:rPr>
          <w:rFonts w:cstheme="minorHAnsi"/>
          <w:color w:val="FFFFFF" w:themeColor="background1"/>
          <w:sz w:val="20"/>
          <w:szCs w:val="20"/>
          <w:lang w:val="en-US"/>
        </w:rPr>
      </w:pPr>
      <w:r>
        <w:rPr>
          <w:rFonts w:cstheme="minorHAnsi"/>
          <w:color w:val="FFFFFF" w:themeColor="background1"/>
          <w:sz w:val="20"/>
          <w:szCs w:val="20"/>
          <w:lang w:val="en-US"/>
        </w:rPr>
        <w:t>SECTION VI</w:t>
      </w:r>
      <w:r w:rsidR="001A3E1B" w:rsidRPr="007210FD">
        <w:rPr>
          <w:rFonts w:cstheme="minorHAnsi"/>
          <w:color w:val="FFFFFF" w:themeColor="background1"/>
          <w:sz w:val="20"/>
          <w:szCs w:val="20"/>
          <w:lang w:val="en-US"/>
        </w:rPr>
        <w:t xml:space="preserve">: </w:t>
      </w:r>
      <w:r w:rsidR="00FC7A9E" w:rsidRPr="007210FD">
        <w:rPr>
          <w:rFonts w:cstheme="minorHAnsi"/>
          <w:color w:val="FFFFFF" w:themeColor="background1"/>
          <w:sz w:val="20"/>
          <w:szCs w:val="20"/>
          <w:lang w:val="en-US"/>
        </w:rPr>
        <w:t>DECLARATION</w:t>
      </w:r>
    </w:p>
    <w:p w14:paraId="48FBD4A8" w14:textId="1647F91E" w:rsidR="00463AD2" w:rsidRPr="007210FD" w:rsidRDefault="00463AD2" w:rsidP="00585D47">
      <w:pPr>
        <w:pStyle w:val="ListParagraph"/>
        <w:spacing w:after="0" w:line="288" w:lineRule="auto"/>
        <w:ind w:left="1080"/>
        <w:jc w:val="both"/>
        <w:rPr>
          <w:rFonts w:cstheme="minorHAnsi"/>
          <w:b/>
          <w:sz w:val="20"/>
          <w:szCs w:val="20"/>
          <w:lang w:val="en-US"/>
        </w:rPr>
      </w:pPr>
    </w:p>
    <w:p w14:paraId="378DC2AE" w14:textId="1D1EFE75" w:rsidR="003B2E7E" w:rsidRPr="007210FD" w:rsidRDefault="003B2E7E" w:rsidP="00585D47">
      <w:pPr>
        <w:spacing w:after="0" w:line="288" w:lineRule="auto"/>
        <w:ind w:left="284"/>
        <w:contextualSpacing/>
        <w:jc w:val="both"/>
        <w:rPr>
          <w:rFonts w:cstheme="minorHAnsi"/>
          <w:b/>
          <w:sz w:val="20"/>
          <w:szCs w:val="20"/>
        </w:rPr>
      </w:pPr>
      <w:r w:rsidRPr="007210FD">
        <w:rPr>
          <w:rFonts w:cstheme="minorHAnsi"/>
          <w:b/>
          <w:sz w:val="20"/>
          <w:szCs w:val="20"/>
        </w:rPr>
        <w:t>The Declaration must be signed by a director of the exempt person.</w:t>
      </w:r>
      <w:r w:rsidR="00244ADD" w:rsidRPr="007210FD">
        <w:rPr>
          <w:rFonts w:cstheme="minorHAnsi"/>
          <w:b/>
          <w:sz w:val="20"/>
          <w:szCs w:val="20"/>
        </w:rPr>
        <w:t xml:space="preserve"> </w:t>
      </w:r>
      <w:r w:rsidR="00D5293C" w:rsidRPr="007210FD">
        <w:rPr>
          <w:rFonts w:cstheme="minorHAnsi"/>
          <w:b/>
          <w:sz w:val="20"/>
          <w:szCs w:val="20"/>
        </w:rPr>
        <w:t>Electronic signature may be provided in lieu of physical signature.</w:t>
      </w:r>
    </w:p>
    <w:p w14:paraId="0B0F0971" w14:textId="77777777" w:rsidR="002F354F" w:rsidRPr="007210FD" w:rsidRDefault="002F354F" w:rsidP="00585D47">
      <w:pPr>
        <w:spacing w:after="0" w:line="288" w:lineRule="auto"/>
        <w:ind w:left="284"/>
        <w:contextualSpacing/>
        <w:jc w:val="both"/>
        <w:rPr>
          <w:rFonts w:cstheme="minorHAnsi"/>
          <w:b/>
          <w:sz w:val="20"/>
          <w:szCs w:val="20"/>
        </w:rPr>
      </w:pPr>
    </w:p>
    <w:p w14:paraId="5472639A" w14:textId="50F43A1D" w:rsidR="003B2E7E" w:rsidRPr="007210FD" w:rsidRDefault="003B2E7E" w:rsidP="00585D47">
      <w:pPr>
        <w:spacing w:after="0" w:line="288" w:lineRule="auto"/>
        <w:ind w:left="284"/>
        <w:contextualSpacing/>
        <w:jc w:val="both"/>
        <w:rPr>
          <w:rFonts w:cstheme="minorHAnsi"/>
          <w:sz w:val="20"/>
          <w:szCs w:val="20"/>
        </w:rPr>
      </w:pPr>
      <w:r w:rsidRPr="007210FD">
        <w:rPr>
          <w:rFonts w:cstheme="minorHAnsi"/>
          <w:sz w:val="20"/>
          <w:szCs w:val="20"/>
        </w:rPr>
        <w:t xml:space="preserve">As </w:t>
      </w:r>
      <w:r w:rsidR="007C71C8" w:rsidRPr="007210FD">
        <w:rPr>
          <w:rFonts w:cstheme="minorHAnsi"/>
          <w:sz w:val="20"/>
          <w:szCs w:val="20"/>
        </w:rPr>
        <w:t xml:space="preserve">a </w:t>
      </w:r>
      <w:r w:rsidRPr="007210FD">
        <w:rPr>
          <w:rFonts w:cstheme="minorHAnsi"/>
          <w:sz w:val="20"/>
          <w:szCs w:val="20"/>
        </w:rPr>
        <w:t>director of</w:t>
      </w:r>
    </w:p>
    <w:tbl>
      <w:tblPr>
        <w:tblStyle w:val="TableGrid"/>
        <w:tblW w:w="0" w:type="auto"/>
        <w:jc w:val="center"/>
        <w:shd w:val="clear" w:color="auto" w:fill="DEEAF6" w:themeFill="accent1" w:themeFillTint="33"/>
        <w:tblLayout w:type="fixed"/>
        <w:tblLook w:val="04A0" w:firstRow="1" w:lastRow="0" w:firstColumn="1" w:lastColumn="0" w:noHBand="0" w:noVBand="1"/>
      </w:tblPr>
      <w:tblGrid>
        <w:gridCol w:w="9493"/>
      </w:tblGrid>
      <w:tr w:rsidR="003B2E7E" w:rsidRPr="007210FD" w14:paraId="6CC8081C" w14:textId="77777777" w:rsidTr="00104267">
        <w:trPr>
          <w:jc w:val="center"/>
        </w:trPr>
        <w:tc>
          <w:tcPr>
            <w:tcW w:w="9493" w:type="dxa"/>
            <w:shd w:val="clear" w:color="auto" w:fill="DEEAF6" w:themeFill="accent1" w:themeFillTint="33"/>
          </w:tcPr>
          <w:p w14:paraId="4363F558" w14:textId="5C7A3C38" w:rsidR="003B2E7E" w:rsidRPr="007210FD" w:rsidRDefault="003B2E7E" w:rsidP="00585D47">
            <w:pPr>
              <w:spacing w:line="288" w:lineRule="auto"/>
              <w:ind w:left="284" w:hanging="284"/>
              <w:contextualSpacing/>
              <w:rPr>
                <w:rFonts w:cstheme="minorHAnsi"/>
                <w:sz w:val="20"/>
                <w:szCs w:val="20"/>
              </w:rPr>
            </w:pPr>
            <w:r w:rsidRPr="007210FD">
              <w:rPr>
                <w:rFonts w:cstheme="minorHAnsi"/>
                <w:sz w:val="20"/>
                <w:szCs w:val="20"/>
              </w:rPr>
              <w:t xml:space="preserve">(Name of exempt person) </w:t>
            </w:r>
            <w:sdt>
              <w:sdtPr>
                <w:rPr>
                  <w:rFonts w:cstheme="minorHAnsi"/>
                  <w:sz w:val="20"/>
                  <w:szCs w:val="20"/>
                  <w:lang w:val="en-GB"/>
                </w:rPr>
                <w:id w:val="-285579154"/>
                <w:placeholder>
                  <w:docPart w:val="6A5128F3AF514EC78109B068814F0594"/>
                </w:placeholder>
                <w:showingPlcHdr/>
              </w:sdtPr>
              <w:sdtContent>
                <w:r w:rsidRPr="007210FD">
                  <w:rPr>
                    <w:rStyle w:val="PlaceholderText"/>
                    <w:rFonts w:cstheme="minorHAnsi"/>
                    <w:sz w:val="20"/>
                    <w:szCs w:val="20"/>
                  </w:rPr>
                  <w:t>Click here to enter text.</w:t>
                </w:r>
              </w:sdtContent>
            </w:sdt>
          </w:p>
        </w:tc>
      </w:tr>
    </w:tbl>
    <w:p w14:paraId="50EBFD87" w14:textId="77777777" w:rsidR="003B2E7E" w:rsidRPr="007210FD" w:rsidRDefault="003B2E7E" w:rsidP="00585D47">
      <w:pPr>
        <w:spacing w:after="0" w:line="288" w:lineRule="auto"/>
        <w:jc w:val="both"/>
        <w:rPr>
          <w:rFonts w:cstheme="minorHAnsi"/>
          <w:sz w:val="20"/>
          <w:szCs w:val="20"/>
          <w:lang w:val="en-US"/>
        </w:rPr>
      </w:pPr>
    </w:p>
    <w:tbl>
      <w:tblPr>
        <w:tblStyle w:val="TableGrid"/>
        <w:tblW w:w="9450" w:type="dxa"/>
        <w:tblInd w:w="53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258"/>
        <w:gridCol w:w="1022"/>
        <w:gridCol w:w="1170"/>
      </w:tblGrid>
      <w:tr w:rsidR="003B2E7E" w:rsidRPr="007210FD" w14:paraId="2405EFA4" w14:textId="77777777" w:rsidTr="0090673A">
        <w:tc>
          <w:tcPr>
            <w:tcW w:w="7258" w:type="dxa"/>
          </w:tcPr>
          <w:p w14:paraId="646EA215" w14:textId="24735B72" w:rsidR="003B2E7E" w:rsidRPr="007210FD" w:rsidRDefault="003B2E7E" w:rsidP="00585D47">
            <w:pPr>
              <w:pStyle w:val="ListParagraph"/>
              <w:spacing w:line="288" w:lineRule="auto"/>
              <w:ind w:left="0"/>
              <w:jc w:val="both"/>
              <w:rPr>
                <w:rFonts w:cstheme="minorHAnsi"/>
                <w:sz w:val="20"/>
                <w:szCs w:val="20"/>
                <w:lang w:val="en-US"/>
              </w:rPr>
            </w:pPr>
          </w:p>
        </w:tc>
        <w:tc>
          <w:tcPr>
            <w:tcW w:w="1022" w:type="dxa"/>
            <w:vAlign w:val="center"/>
          </w:tcPr>
          <w:p w14:paraId="034CF532" w14:textId="77777777" w:rsidR="003B2E7E" w:rsidRPr="007210FD" w:rsidRDefault="003B2E7E" w:rsidP="0090673A">
            <w:pPr>
              <w:pStyle w:val="ListParagraph"/>
              <w:spacing w:line="288" w:lineRule="auto"/>
              <w:ind w:left="0"/>
              <w:jc w:val="center"/>
              <w:rPr>
                <w:rFonts w:cstheme="minorHAnsi"/>
                <w:sz w:val="20"/>
                <w:szCs w:val="20"/>
                <w:lang w:val="en-US"/>
              </w:rPr>
            </w:pPr>
            <w:r w:rsidRPr="007210FD">
              <w:rPr>
                <w:rFonts w:cstheme="minorHAnsi"/>
                <w:sz w:val="20"/>
                <w:szCs w:val="20"/>
                <w:lang w:val="en-US"/>
              </w:rPr>
              <w:t>Yes</w:t>
            </w:r>
          </w:p>
        </w:tc>
        <w:tc>
          <w:tcPr>
            <w:tcW w:w="1170" w:type="dxa"/>
            <w:vAlign w:val="center"/>
          </w:tcPr>
          <w:p w14:paraId="3A67326A" w14:textId="77777777" w:rsidR="003B2E7E" w:rsidRPr="007210FD" w:rsidRDefault="003B2E7E" w:rsidP="0090673A">
            <w:pPr>
              <w:pStyle w:val="ListParagraph"/>
              <w:spacing w:line="288" w:lineRule="auto"/>
              <w:ind w:left="0"/>
              <w:jc w:val="center"/>
              <w:rPr>
                <w:rFonts w:cstheme="minorHAnsi"/>
                <w:sz w:val="20"/>
                <w:szCs w:val="20"/>
                <w:lang w:val="en-US"/>
              </w:rPr>
            </w:pPr>
            <w:r w:rsidRPr="007210FD">
              <w:rPr>
                <w:rFonts w:cstheme="minorHAnsi"/>
                <w:sz w:val="20"/>
                <w:szCs w:val="20"/>
                <w:lang w:val="en-US"/>
              </w:rPr>
              <w:t>No</w:t>
            </w:r>
          </w:p>
        </w:tc>
      </w:tr>
      <w:tr w:rsidR="00E26D57" w:rsidRPr="007210FD" w14:paraId="62DFAC5D" w14:textId="77777777" w:rsidTr="0090673A">
        <w:tc>
          <w:tcPr>
            <w:tcW w:w="7258" w:type="dxa"/>
          </w:tcPr>
          <w:p w14:paraId="12C73CF9" w14:textId="4B3ABEF3" w:rsidR="00E26D57" w:rsidRPr="00E26D57" w:rsidRDefault="00E26D57" w:rsidP="00E26D57">
            <w:pPr>
              <w:spacing w:line="288" w:lineRule="auto"/>
              <w:jc w:val="both"/>
              <w:rPr>
                <w:rFonts w:cstheme="minorHAnsi"/>
                <w:sz w:val="20"/>
                <w:szCs w:val="20"/>
                <w:lang w:val="en-US"/>
              </w:rPr>
            </w:pPr>
            <w:r w:rsidRPr="007210FD">
              <w:rPr>
                <w:rFonts w:cstheme="minorHAnsi"/>
                <w:sz w:val="20"/>
                <w:szCs w:val="20"/>
                <w:lang w:val="en-US"/>
              </w:rPr>
              <w:t>I certify that the exempt person</w:t>
            </w:r>
            <w:r w:rsidRPr="00E26D57">
              <w:rPr>
                <w:rFonts w:cstheme="minorHAnsi"/>
                <w:sz w:val="20"/>
                <w:szCs w:val="20"/>
                <w:lang w:val="en-US"/>
              </w:rPr>
              <w:t xml:space="preserve"> </w:t>
            </w:r>
            <w:r>
              <w:rPr>
                <w:rFonts w:cstheme="minorHAnsi"/>
                <w:sz w:val="20"/>
                <w:szCs w:val="20"/>
                <w:lang w:val="en-US"/>
              </w:rPr>
              <w:t>i</w:t>
            </w:r>
            <w:r w:rsidRPr="00E26D57">
              <w:rPr>
                <w:rFonts w:cstheme="minorHAnsi"/>
                <w:sz w:val="20"/>
                <w:szCs w:val="20"/>
                <w:lang w:val="en-US"/>
              </w:rPr>
              <w:t>s operating a business that falls within the exemption under paragraph 7(1)(</w:t>
            </w:r>
            <w:r w:rsidRPr="00E26D57">
              <w:rPr>
                <w:rFonts w:cstheme="minorHAnsi"/>
                <w:i/>
                <w:sz w:val="20"/>
                <w:szCs w:val="20"/>
                <w:lang w:val="en-US"/>
              </w:rPr>
              <w:t>b</w:t>
            </w:r>
            <w:r w:rsidRPr="00E26D57">
              <w:rPr>
                <w:rFonts w:cstheme="minorHAnsi"/>
                <w:sz w:val="20"/>
                <w:szCs w:val="20"/>
                <w:lang w:val="en-US"/>
              </w:rPr>
              <w:t>) of the Second Schedule to the Regulations</w:t>
            </w:r>
          </w:p>
        </w:tc>
        <w:sdt>
          <w:sdtPr>
            <w:rPr>
              <w:rFonts w:cstheme="minorHAnsi"/>
              <w:sz w:val="20"/>
              <w:szCs w:val="20"/>
              <w:lang w:val="en-US"/>
            </w:rPr>
            <w:id w:val="661669435"/>
            <w14:checkbox>
              <w14:checked w14:val="0"/>
              <w14:checkedState w14:val="2612" w14:font="MS Gothic"/>
              <w14:uncheckedState w14:val="2610" w14:font="MS Gothic"/>
            </w14:checkbox>
          </w:sdtPr>
          <w:sdtContent>
            <w:tc>
              <w:tcPr>
                <w:tcW w:w="1022" w:type="dxa"/>
                <w:vAlign w:val="center"/>
              </w:tcPr>
              <w:p w14:paraId="007AE07F" w14:textId="06C21FD7" w:rsidR="00E26D57" w:rsidRPr="007210FD" w:rsidRDefault="0090673A" w:rsidP="0090673A">
                <w:pPr>
                  <w:pStyle w:val="ListParagraph"/>
                  <w:spacing w:line="288" w:lineRule="auto"/>
                  <w:ind w:left="0"/>
                  <w:jc w:val="center"/>
                  <w:rPr>
                    <w:rFonts w:cstheme="minorHAnsi"/>
                    <w:sz w:val="20"/>
                    <w:szCs w:val="20"/>
                    <w:lang w:val="en-US"/>
                  </w:rPr>
                </w:pPr>
                <w:r>
                  <w:rPr>
                    <w:rFonts w:ascii="MS Gothic" w:eastAsia="MS Gothic" w:hAnsi="MS Gothic" w:cstheme="minorHAnsi" w:hint="eastAsia"/>
                    <w:sz w:val="20"/>
                    <w:szCs w:val="20"/>
                    <w:lang w:val="en-US"/>
                  </w:rPr>
                  <w:t>☐</w:t>
                </w:r>
              </w:p>
            </w:tc>
          </w:sdtContent>
        </w:sdt>
        <w:sdt>
          <w:sdtPr>
            <w:rPr>
              <w:rFonts w:cstheme="minorHAnsi"/>
              <w:sz w:val="20"/>
              <w:szCs w:val="20"/>
              <w:lang w:val="en-US"/>
            </w:rPr>
            <w:id w:val="1287325040"/>
            <w14:checkbox>
              <w14:checked w14:val="0"/>
              <w14:checkedState w14:val="2612" w14:font="MS Gothic"/>
              <w14:uncheckedState w14:val="2610" w14:font="MS Gothic"/>
            </w14:checkbox>
          </w:sdtPr>
          <w:sdtContent>
            <w:tc>
              <w:tcPr>
                <w:tcW w:w="1170" w:type="dxa"/>
                <w:vAlign w:val="center"/>
              </w:tcPr>
              <w:p w14:paraId="050318EB" w14:textId="61142111" w:rsidR="00E26D57" w:rsidRPr="007210FD" w:rsidRDefault="00E26D57" w:rsidP="0090673A">
                <w:pPr>
                  <w:pStyle w:val="ListParagraph"/>
                  <w:spacing w:line="288" w:lineRule="auto"/>
                  <w:ind w:left="0"/>
                  <w:jc w:val="center"/>
                  <w:rPr>
                    <w:rFonts w:cstheme="minorHAnsi"/>
                    <w:sz w:val="20"/>
                    <w:szCs w:val="20"/>
                    <w:lang w:val="en-US"/>
                  </w:rPr>
                </w:pPr>
                <w:r w:rsidRPr="007210FD">
                  <w:rPr>
                    <w:rFonts w:ascii="Segoe UI Symbol" w:eastAsia="MS Gothic" w:hAnsi="Segoe UI Symbol" w:cs="Segoe UI Symbol"/>
                    <w:sz w:val="20"/>
                    <w:szCs w:val="20"/>
                    <w:lang w:val="en-US"/>
                  </w:rPr>
                  <w:t>☐</w:t>
                </w:r>
              </w:p>
            </w:tc>
          </w:sdtContent>
        </w:sdt>
      </w:tr>
      <w:tr w:rsidR="00E26D57" w:rsidRPr="007210FD" w14:paraId="1C996EE6" w14:textId="77777777" w:rsidTr="0090673A">
        <w:tc>
          <w:tcPr>
            <w:tcW w:w="7258" w:type="dxa"/>
          </w:tcPr>
          <w:p w14:paraId="7B788D9E" w14:textId="77777777" w:rsidR="00E26D57" w:rsidRPr="007210FD" w:rsidRDefault="00E26D57" w:rsidP="00E26D57">
            <w:pPr>
              <w:pStyle w:val="ListParagraph"/>
              <w:spacing w:line="288" w:lineRule="auto"/>
              <w:jc w:val="both"/>
              <w:rPr>
                <w:rFonts w:cstheme="minorHAnsi"/>
                <w:sz w:val="20"/>
                <w:szCs w:val="20"/>
                <w:lang w:val="en-US"/>
              </w:rPr>
            </w:pPr>
          </w:p>
        </w:tc>
        <w:tc>
          <w:tcPr>
            <w:tcW w:w="1022" w:type="dxa"/>
            <w:vAlign w:val="center"/>
          </w:tcPr>
          <w:p w14:paraId="5ADDCFD2" w14:textId="77777777" w:rsidR="00E26D57" w:rsidRPr="007210FD" w:rsidRDefault="00E26D57" w:rsidP="0090673A">
            <w:pPr>
              <w:pStyle w:val="ListParagraph"/>
              <w:spacing w:line="288" w:lineRule="auto"/>
              <w:ind w:left="0"/>
              <w:jc w:val="center"/>
              <w:rPr>
                <w:rFonts w:cstheme="minorHAnsi"/>
                <w:sz w:val="20"/>
                <w:szCs w:val="20"/>
                <w:lang w:val="en-US"/>
              </w:rPr>
            </w:pPr>
          </w:p>
        </w:tc>
        <w:tc>
          <w:tcPr>
            <w:tcW w:w="1170" w:type="dxa"/>
            <w:vAlign w:val="center"/>
          </w:tcPr>
          <w:p w14:paraId="0A7A9B03" w14:textId="77777777" w:rsidR="00E26D57" w:rsidRPr="007210FD" w:rsidRDefault="00E26D57" w:rsidP="0090673A">
            <w:pPr>
              <w:pStyle w:val="ListParagraph"/>
              <w:spacing w:line="288" w:lineRule="auto"/>
              <w:ind w:left="0"/>
              <w:jc w:val="center"/>
              <w:rPr>
                <w:rFonts w:cstheme="minorHAnsi"/>
                <w:sz w:val="20"/>
                <w:szCs w:val="20"/>
                <w:lang w:val="en-US"/>
              </w:rPr>
            </w:pPr>
          </w:p>
        </w:tc>
      </w:tr>
    </w:tbl>
    <w:p w14:paraId="63339092" w14:textId="3454D08B" w:rsidR="00CB0930" w:rsidRPr="009A73CC" w:rsidRDefault="00000000" w:rsidP="009A73CC">
      <w:pPr>
        <w:pStyle w:val="ListParagraph"/>
        <w:spacing w:after="0" w:line="288" w:lineRule="auto"/>
        <w:ind w:left="709" w:hanging="283"/>
        <w:jc w:val="both"/>
        <w:rPr>
          <w:rFonts w:cstheme="minorHAnsi"/>
          <w:sz w:val="20"/>
          <w:szCs w:val="20"/>
        </w:rPr>
      </w:pPr>
      <w:sdt>
        <w:sdtPr>
          <w:rPr>
            <w:rFonts w:cstheme="minorHAnsi"/>
            <w:sz w:val="20"/>
            <w:szCs w:val="20"/>
            <w:lang w:val="en-US"/>
          </w:rPr>
          <w:id w:val="610093268"/>
          <w14:checkbox>
            <w14:checked w14:val="0"/>
            <w14:checkedState w14:val="2612" w14:font="MS Gothic"/>
            <w14:uncheckedState w14:val="2610" w14:font="MS Gothic"/>
          </w14:checkbox>
        </w:sdtPr>
        <w:sdtContent>
          <w:r w:rsidR="00E26D57">
            <w:rPr>
              <w:rFonts w:ascii="MS Gothic" w:eastAsia="MS Gothic" w:hAnsi="MS Gothic" w:cstheme="minorHAnsi" w:hint="eastAsia"/>
              <w:sz w:val="20"/>
              <w:szCs w:val="20"/>
              <w:lang w:val="en-US"/>
            </w:rPr>
            <w:t>☐</w:t>
          </w:r>
        </w:sdtContent>
      </w:sdt>
      <w:r w:rsidR="00463AD2" w:rsidRPr="007210FD">
        <w:rPr>
          <w:rFonts w:cstheme="minorHAnsi"/>
          <w:sz w:val="20"/>
          <w:szCs w:val="20"/>
          <w:lang w:val="en-US"/>
        </w:rPr>
        <w:t xml:space="preserve"> </w:t>
      </w:r>
      <w:r w:rsidR="00A64EE7" w:rsidRPr="009A73CC">
        <w:rPr>
          <w:rFonts w:cstheme="minorHAnsi"/>
          <w:sz w:val="20"/>
          <w:szCs w:val="20"/>
          <w:lang w:val="en-US"/>
        </w:rPr>
        <w:t>I</w:t>
      </w:r>
      <w:r w:rsidR="00463AD2" w:rsidRPr="009A73CC">
        <w:rPr>
          <w:rFonts w:cstheme="minorHAnsi"/>
          <w:sz w:val="20"/>
          <w:szCs w:val="20"/>
          <w:lang w:val="en-US"/>
        </w:rPr>
        <w:t xml:space="preserve"> declare that </w:t>
      </w:r>
      <w:r w:rsidR="00FF38D0" w:rsidRPr="009A73CC">
        <w:rPr>
          <w:rFonts w:cstheme="minorHAnsi"/>
          <w:sz w:val="20"/>
          <w:szCs w:val="20"/>
          <w:lang w:val="en-US"/>
        </w:rPr>
        <w:t xml:space="preserve">the exempt person and I are </w:t>
      </w:r>
      <w:r w:rsidR="00463AD2" w:rsidRPr="009A73CC">
        <w:rPr>
          <w:rFonts w:cstheme="minorHAnsi"/>
          <w:sz w:val="20"/>
          <w:szCs w:val="20"/>
          <w:lang w:val="en-US"/>
        </w:rPr>
        <w:t xml:space="preserve">fully aware </w:t>
      </w:r>
      <w:r w:rsidR="00CB0930" w:rsidRPr="009A73CC">
        <w:rPr>
          <w:rFonts w:cstheme="minorHAnsi"/>
          <w:sz w:val="20"/>
          <w:szCs w:val="20"/>
        </w:rPr>
        <w:t xml:space="preserve">of </w:t>
      </w:r>
      <w:r w:rsidR="00A15CCF" w:rsidRPr="009A73CC">
        <w:rPr>
          <w:rFonts w:cstheme="minorHAnsi"/>
          <w:sz w:val="20"/>
          <w:szCs w:val="20"/>
        </w:rPr>
        <w:t>our</w:t>
      </w:r>
      <w:r w:rsidR="00CB0930" w:rsidRPr="009A73CC">
        <w:rPr>
          <w:rFonts w:cstheme="minorHAnsi"/>
          <w:sz w:val="20"/>
          <w:szCs w:val="20"/>
        </w:rPr>
        <w:t xml:space="preserve"> duty </w:t>
      </w:r>
      <w:proofErr w:type="gramStart"/>
      <w:r w:rsidR="00CB0930" w:rsidRPr="009A73CC">
        <w:rPr>
          <w:rFonts w:cstheme="minorHAnsi"/>
          <w:sz w:val="20"/>
          <w:szCs w:val="20"/>
        </w:rPr>
        <w:t>to not</w:t>
      </w:r>
      <w:proofErr w:type="gramEnd"/>
      <w:r w:rsidR="00CB0930" w:rsidRPr="009A73CC">
        <w:rPr>
          <w:rFonts w:cstheme="minorHAnsi"/>
          <w:sz w:val="20"/>
          <w:szCs w:val="20"/>
        </w:rPr>
        <w:t xml:space="preserve"> provide false information to the Authority as set out in section 329 of the Act. The provision of information to the Authority that is false or misleading, or the signing of any document lodged with the Authority that is false or misleading, may constitute an offence under section 329 of the Act.</w:t>
      </w:r>
    </w:p>
    <w:p w14:paraId="606FF320" w14:textId="77777777" w:rsidR="00463AD2" w:rsidRPr="009A73CC" w:rsidRDefault="00463AD2" w:rsidP="00585D47">
      <w:pPr>
        <w:pStyle w:val="ListParagraph"/>
        <w:spacing w:after="0" w:line="288" w:lineRule="auto"/>
        <w:ind w:left="1080"/>
        <w:jc w:val="both"/>
        <w:rPr>
          <w:rFonts w:cstheme="minorHAnsi"/>
          <w:sz w:val="20"/>
          <w:szCs w:val="20"/>
          <w:lang w:val="en-US"/>
        </w:rPr>
      </w:pPr>
    </w:p>
    <w:p w14:paraId="3938301A" w14:textId="2B1DB2B1" w:rsidR="00EC50E3" w:rsidRPr="009A73CC" w:rsidRDefault="00000000" w:rsidP="00585D47">
      <w:pPr>
        <w:pStyle w:val="ListParagraph"/>
        <w:spacing w:after="0" w:line="288" w:lineRule="auto"/>
        <w:ind w:left="709" w:hanging="283"/>
        <w:jc w:val="both"/>
        <w:rPr>
          <w:rFonts w:cstheme="minorHAnsi"/>
          <w:sz w:val="20"/>
          <w:szCs w:val="20"/>
          <w:lang w:val="en-US"/>
        </w:rPr>
      </w:pPr>
      <w:sdt>
        <w:sdtPr>
          <w:rPr>
            <w:rFonts w:cstheme="minorHAnsi"/>
            <w:sz w:val="20"/>
            <w:szCs w:val="20"/>
            <w:lang w:val="en-US"/>
          </w:rPr>
          <w:id w:val="1799331491"/>
          <w14:checkbox>
            <w14:checked w14:val="0"/>
            <w14:checkedState w14:val="2612" w14:font="MS Gothic"/>
            <w14:uncheckedState w14:val="2610" w14:font="MS Gothic"/>
          </w14:checkbox>
        </w:sdtPr>
        <w:sdtContent>
          <w:r w:rsidR="006F407F" w:rsidRPr="009A73CC">
            <w:rPr>
              <w:rFonts w:ascii="Segoe UI Symbol" w:eastAsia="MS Gothic" w:hAnsi="Segoe UI Symbol" w:cs="Segoe UI Symbol"/>
              <w:sz w:val="20"/>
              <w:szCs w:val="20"/>
              <w:lang w:val="en-US"/>
            </w:rPr>
            <w:t>☐</w:t>
          </w:r>
        </w:sdtContent>
      </w:sdt>
      <w:r w:rsidR="00EC50E3" w:rsidRPr="009A73CC">
        <w:rPr>
          <w:rFonts w:cstheme="minorHAnsi"/>
          <w:sz w:val="20"/>
          <w:szCs w:val="20"/>
          <w:lang w:val="en-US"/>
        </w:rPr>
        <w:t xml:space="preserve"> </w:t>
      </w:r>
      <w:r w:rsidR="00A64EE7" w:rsidRPr="009A73CC">
        <w:rPr>
          <w:rFonts w:cstheme="minorHAnsi"/>
          <w:sz w:val="20"/>
          <w:szCs w:val="20"/>
          <w:lang w:val="en-US"/>
        </w:rPr>
        <w:t xml:space="preserve">I </w:t>
      </w:r>
      <w:r w:rsidR="00D008CF" w:rsidRPr="009A73CC">
        <w:rPr>
          <w:rFonts w:cstheme="minorHAnsi"/>
          <w:sz w:val="20"/>
          <w:szCs w:val="20"/>
          <w:lang w:val="en-US"/>
        </w:rPr>
        <w:t xml:space="preserve">declare that </w:t>
      </w:r>
      <w:r w:rsidR="0065701E" w:rsidRPr="009A73CC">
        <w:rPr>
          <w:rFonts w:cstheme="minorHAnsi"/>
          <w:sz w:val="20"/>
          <w:szCs w:val="20"/>
          <w:lang w:val="en-US"/>
        </w:rPr>
        <w:t xml:space="preserve">I </w:t>
      </w:r>
      <w:r w:rsidR="00E86F14" w:rsidRPr="009A73CC">
        <w:rPr>
          <w:rFonts w:cstheme="minorHAnsi"/>
          <w:sz w:val="20"/>
          <w:szCs w:val="20"/>
          <w:lang w:val="en-US"/>
        </w:rPr>
        <w:t xml:space="preserve">am </w:t>
      </w:r>
      <w:r w:rsidR="00EC50E3" w:rsidRPr="009A73CC">
        <w:rPr>
          <w:rFonts w:cstheme="minorHAnsi"/>
          <w:sz w:val="20"/>
          <w:szCs w:val="20"/>
          <w:lang w:val="en-US"/>
        </w:rPr>
        <w:t>aware that under section 99(6) of the Act, the Authority may withdraw the exemption granted to any person under section 99 of the Act if the exempt person fails to satisfy the Authority that that person and all persons under regulation 14A(2)(</w:t>
      </w:r>
      <w:r w:rsidR="00EC50E3" w:rsidRPr="009A73CC">
        <w:rPr>
          <w:rFonts w:cstheme="minorHAnsi"/>
          <w:i/>
          <w:sz w:val="20"/>
          <w:szCs w:val="20"/>
          <w:lang w:val="en-US"/>
        </w:rPr>
        <w:t>b</w:t>
      </w:r>
      <w:r w:rsidR="00EC50E3" w:rsidRPr="009A73CC">
        <w:rPr>
          <w:rFonts w:cstheme="minorHAnsi"/>
          <w:sz w:val="20"/>
          <w:szCs w:val="20"/>
          <w:lang w:val="en-US"/>
        </w:rPr>
        <w:t>) of the Regulations are fit and proper persons.</w:t>
      </w:r>
    </w:p>
    <w:p w14:paraId="0F411C96" w14:textId="77777777" w:rsidR="00EC50E3" w:rsidRPr="009A73CC" w:rsidRDefault="00EC50E3" w:rsidP="00585D47">
      <w:pPr>
        <w:pStyle w:val="ListParagraph"/>
        <w:spacing w:after="0" w:line="288" w:lineRule="auto"/>
        <w:ind w:left="1080" w:hanging="654"/>
        <w:jc w:val="both"/>
        <w:rPr>
          <w:rFonts w:cstheme="minorHAnsi"/>
          <w:sz w:val="20"/>
          <w:szCs w:val="20"/>
          <w:lang w:val="en-US"/>
        </w:rPr>
      </w:pPr>
    </w:p>
    <w:p w14:paraId="38FFF899" w14:textId="26111DB4" w:rsidR="00EC50E3" w:rsidRPr="007210FD" w:rsidRDefault="00000000" w:rsidP="00585D47">
      <w:pPr>
        <w:pStyle w:val="ListParagraph"/>
        <w:spacing w:after="0" w:line="288" w:lineRule="auto"/>
        <w:ind w:left="709" w:hanging="283"/>
        <w:jc w:val="both"/>
        <w:rPr>
          <w:rFonts w:cstheme="minorHAnsi"/>
          <w:sz w:val="20"/>
          <w:szCs w:val="20"/>
          <w:lang w:val="en-US"/>
        </w:rPr>
      </w:pPr>
      <w:sdt>
        <w:sdtPr>
          <w:rPr>
            <w:rFonts w:cstheme="minorHAnsi"/>
            <w:sz w:val="20"/>
            <w:szCs w:val="20"/>
            <w:lang w:val="en-US"/>
          </w:rPr>
          <w:id w:val="1707609574"/>
          <w14:checkbox>
            <w14:checked w14:val="0"/>
            <w14:checkedState w14:val="2612" w14:font="MS Gothic"/>
            <w14:uncheckedState w14:val="2610" w14:font="MS Gothic"/>
          </w14:checkbox>
        </w:sdtPr>
        <w:sdtContent>
          <w:r w:rsidR="00EC50E3" w:rsidRPr="009A73CC">
            <w:rPr>
              <w:rFonts w:ascii="Segoe UI Symbol" w:eastAsia="MS Gothic" w:hAnsi="Segoe UI Symbol" w:cs="Segoe UI Symbol"/>
              <w:sz w:val="20"/>
              <w:szCs w:val="20"/>
              <w:lang w:val="en-US"/>
            </w:rPr>
            <w:t>☐</w:t>
          </w:r>
        </w:sdtContent>
      </w:sdt>
      <w:r w:rsidR="00EC50E3" w:rsidRPr="009A73CC">
        <w:rPr>
          <w:rFonts w:cstheme="minorHAnsi"/>
          <w:sz w:val="20"/>
          <w:szCs w:val="20"/>
          <w:lang w:val="en-US"/>
        </w:rPr>
        <w:t xml:space="preserve"> I </w:t>
      </w:r>
      <w:r w:rsidR="00D008CF" w:rsidRPr="009A73CC">
        <w:rPr>
          <w:rFonts w:cstheme="minorHAnsi"/>
          <w:sz w:val="20"/>
          <w:szCs w:val="20"/>
          <w:lang w:val="en-US"/>
        </w:rPr>
        <w:t xml:space="preserve">declare that I </w:t>
      </w:r>
      <w:r w:rsidR="00EC50E3" w:rsidRPr="009A73CC">
        <w:rPr>
          <w:rFonts w:cstheme="minorHAnsi"/>
          <w:sz w:val="20"/>
          <w:szCs w:val="20"/>
          <w:lang w:val="en-US"/>
        </w:rPr>
        <w:t xml:space="preserve">have read the Guidelines </w:t>
      </w:r>
      <w:r w:rsidR="00A64EE7" w:rsidRPr="009A73CC">
        <w:rPr>
          <w:rFonts w:cstheme="minorHAnsi"/>
          <w:sz w:val="20"/>
          <w:szCs w:val="20"/>
          <w:lang w:val="en-US"/>
        </w:rPr>
        <w:t xml:space="preserve">on Fit and Proper Criteria (“the Guidelines”) issued by the Authority and in submitting this </w:t>
      </w:r>
      <w:r w:rsidR="002F354F" w:rsidRPr="009A73CC">
        <w:rPr>
          <w:rFonts w:cstheme="minorHAnsi"/>
          <w:sz w:val="20"/>
          <w:szCs w:val="20"/>
          <w:lang w:val="en-US"/>
        </w:rPr>
        <w:t>Form</w:t>
      </w:r>
      <w:r w:rsidR="00A64EE7" w:rsidRPr="009A73CC">
        <w:rPr>
          <w:rFonts w:cstheme="minorHAnsi"/>
          <w:sz w:val="20"/>
          <w:szCs w:val="20"/>
          <w:lang w:val="en-US"/>
        </w:rPr>
        <w:t>, I am satisfied that the exempt person</w:t>
      </w:r>
      <w:r w:rsidR="00B94305" w:rsidRPr="009A73CC">
        <w:rPr>
          <w:rFonts w:cstheme="minorHAnsi"/>
          <w:sz w:val="20"/>
          <w:szCs w:val="20"/>
          <w:lang w:val="en-US"/>
        </w:rPr>
        <w:t xml:space="preserve"> and all </w:t>
      </w:r>
      <w:r w:rsidR="00B94305" w:rsidRPr="009A73CC">
        <w:rPr>
          <w:rFonts w:cstheme="minorHAnsi"/>
          <w:sz w:val="20"/>
          <w:szCs w:val="20"/>
        </w:rPr>
        <w:t>its key officers</w:t>
      </w:r>
      <w:r w:rsidR="00FB7877" w:rsidRPr="009A73CC">
        <w:rPr>
          <w:rFonts w:cstheme="minorHAnsi"/>
          <w:sz w:val="20"/>
          <w:szCs w:val="20"/>
        </w:rPr>
        <w:t xml:space="preserve"> and</w:t>
      </w:r>
      <w:r w:rsidR="00B94305" w:rsidRPr="009A73CC">
        <w:rPr>
          <w:rFonts w:cstheme="minorHAnsi"/>
          <w:sz w:val="20"/>
          <w:szCs w:val="20"/>
        </w:rPr>
        <w:t xml:space="preserve"> controllers</w:t>
      </w:r>
      <w:r w:rsidR="00780EEF" w:rsidRPr="009A73CC">
        <w:rPr>
          <w:rFonts w:cstheme="minorHAnsi"/>
          <w:sz w:val="20"/>
          <w:szCs w:val="20"/>
        </w:rPr>
        <w:t>,</w:t>
      </w:r>
      <w:r w:rsidR="00B94305" w:rsidRPr="009A73CC">
        <w:rPr>
          <w:rFonts w:cstheme="minorHAnsi"/>
          <w:sz w:val="20"/>
          <w:szCs w:val="20"/>
        </w:rPr>
        <w:t xml:space="preserve"> </w:t>
      </w:r>
      <w:r w:rsidR="00A64EE7" w:rsidRPr="009A73CC">
        <w:rPr>
          <w:rFonts w:cstheme="minorHAnsi"/>
          <w:sz w:val="20"/>
          <w:szCs w:val="20"/>
          <w:lang w:val="en-US"/>
        </w:rPr>
        <w:t xml:space="preserve">are fit and proper </w:t>
      </w:r>
      <w:r w:rsidR="00330DF2" w:rsidRPr="009A73CC">
        <w:rPr>
          <w:rFonts w:cstheme="minorHAnsi"/>
          <w:sz w:val="20"/>
          <w:szCs w:val="20"/>
          <w:lang w:val="en-US"/>
        </w:rPr>
        <w:t>based</w:t>
      </w:r>
      <w:r w:rsidR="00A64EE7" w:rsidRPr="009A73CC">
        <w:rPr>
          <w:rFonts w:cstheme="minorHAnsi"/>
          <w:sz w:val="20"/>
          <w:szCs w:val="20"/>
          <w:lang w:val="en-US"/>
        </w:rPr>
        <w:t xml:space="preserve"> on the criteria stated in the </w:t>
      </w:r>
      <w:proofErr w:type="gramStart"/>
      <w:r w:rsidR="00A64EE7" w:rsidRPr="009A73CC">
        <w:rPr>
          <w:rFonts w:cstheme="minorHAnsi"/>
          <w:sz w:val="20"/>
          <w:szCs w:val="20"/>
          <w:lang w:val="en-US"/>
        </w:rPr>
        <w:t>Guidelines;</w:t>
      </w:r>
      <w:proofErr w:type="gramEnd"/>
    </w:p>
    <w:p w14:paraId="49EF8BE6" w14:textId="77777777" w:rsidR="00EC50E3" w:rsidRPr="007210FD" w:rsidRDefault="00EC50E3" w:rsidP="00585D47">
      <w:pPr>
        <w:pStyle w:val="ListParagraph"/>
        <w:spacing w:after="0" w:line="288" w:lineRule="auto"/>
        <w:ind w:left="1080" w:hanging="654"/>
        <w:jc w:val="both"/>
        <w:rPr>
          <w:rFonts w:cstheme="minorHAnsi"/>
          <w:sz w:val="20"/>
          <w:szCs w:val="20"/>
          <w:lang w:val="en-US"/>
        </w:rPr>
      </w:pPr>
    </w:p>
    <w:p w14:paraId="1AC484AB" w14:textId="33253C09" w:rsidR="00463AD2" w:rsidRPr="007210FD" w:rsidRDefault="00000000" w:rsidP="00585D47">
      <w:pPr>
        <w:pStyle w:val="ListParagraph"/>
        <w:spacing w:after="0" w:line="288" w:lineRule="auto"/>
        <w:ind w:left="1080" w:hanging="654"/>
        <w:jc w:val="both"/>
        <w:rPr>
          <w:rFonts w:cstheme="minorHAnsi"/>
          <w:sz w:val="20"/>
          <w:szCs w:val="20"/>
          <w:lang w:val="en-US"/>
        </w:rPr>
      </w:pPr>
      <w:sdt>
        <w:sdtPr>
          <w:rPr>
            <w:rFonts w:cstheme="minorHAnsi"/>
            <w:sz w:val="20"/>
            <w:szCs w:val="20"/>
            <w:lang w:val="en-US"/>
          </w:rPr>
          <w:id w:val="854623117"/>
          <w14:checkbox>
            <w14:checked w14:val="0"/>
            <w14:checkedState w14:val="2612" w14:font="MS Gothic"/>
            <w14:uncheckedState w14:val="2610" w14:font="MS Gothic"/>
          </w14:checkbox>
        </w:sdtPr>
        <w:sdtContent>
          <w:r w:rsidR="00463AD2" w:rsidRPr="007210FD">
            <w:rPr>
              <w:rFonts w:ascii="Segoe UI Symbol" w:eastAsia="MS Gothic" w:hAnsi="Segoe UI Symbol" w:cs="Segoe UI Symbol"/>
              <w:sz w:val="20"/>
              <w:szCs w:val="20"/>
              <w:lang w:val="en-US"/>
            </w:rPr>
            <w:t>☐</w:t>
          </w:r>
        </w:sdtContent>
      </w:sdt>
      <w:r w:rsidR="00A64EE7" w:rsidRPr="007210FD">
        <w:rPr>
          <w:rFonts w:cstheme="minorHAnsi"/>
          <w:sz w:val="20"/>
          <w:szCs w:val="20"/>
          <w:lang w:val="en-US"/>
        </w:rPr>
        <w:t xml:space="preserve"> I</w:t>
      </w:r>
      <w:r w:rsidR="00463AD2" w:rsidRPr="007210FD">
        <w:rPr>
          <w:rFonts w:cstheme="minorHAnsi"/>
          <w:sz w:val="20"/>
          <w:szCs w:val="20"/>
          <w:lang w:val="en-US"/>
        </w:rPr>
        <w:t xml:space="preserve"> declare that all information given in this </w:t>
      </w:r>
      <w:r w:rsidR="002F354F" w:rsidRPr="007210FD">
        <w:rPr>
          <w:rFonts w:cstheme="minorHAnsi"/>
          <w:sz w:val="20"/>
          <w:szCs w:val="20"/>
          <w:lang w:val="en-US"/>
        </w:rPr>
        <w:t xml:space="preserve">Form </w:t>
      </w:r>
      <w:r w:rsidR="00463AD2" w:rsidRPr="007210FD">
        <w:rPr>
          <w:rFonts w:cstheme="minorHAnsi"/>
          <w:sz w:val="20"/>
          <w:szCs w:val="20"/>
          <w:lang w:val="en-US"/>
        </w:rPr>
        <w:t>and in the attached annexes (if any) is true and correct.</w:t>
      </w:r>
    </w:p>
    <w:p w14:paraId="5A7D5F13" w14:textId="03B2E153" w:rsidR="00463AD2" w:rsidRPr="007210FD" w:rsidRDefault="00463AD2" w:rsidP="00585D47">
      <w:pPr>
        <w:pStyle w:val="ListParagraph"/>
        <w:spacing w:after="0" w:line="288" w:lineRule="auto"/>
        <w:ind w:left="1080"/>
        <w:jc w:val="both"/>
        <w:rPr>
          <w:rFonts w:cstheme="minorHAnsi"/>
          <w:sz w:val="20"/>
          <w:szCs w:val="20"/>
          <w:lang w:val="en-US"/>
        </w:rPr>
      </w:pPr>
    </w:p>
    <w:tbl>
      <w:tblPr>
        <w:tblStyle w:val="TableGrid"/>
        <w:tblW w:w="3453" w:type="dxa"/>
        <w:tblInd w:w="559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356"/>
        <w:gridCol w:w="2097"/>
      </w:tblGrid>
      <w:tr w:rsidR="00A64EE7" w:rsidRPr="007210FD" w14:paraId="257F1BAC" w14:textId="77777777" w:rsidTr="00BE5170">
        <w:tc>
          <w:tcPr>
            <w:tcW w:w="1356" w:type="dxa"/>
          </w:tcPr>
          <w:p w14:paraId="28960EA6" w14:textId="2D19BAB3" w:rsidR="00A64EE7" w:rsidRPr="007210FD" w:rsidRDefault="00A64EE7" w:rsidP="00585D47">
            <w:pPr>
              <w:pStyle w:val="ListParagraph"/>
              <w:spacing w:line="288" w:lineRule="auto"/>
              <w:ind w:left="0"/>
              <w:jc w:val="both"/>
              <w:rPr>
                <w:rFonts w:cstheme="minorHAnsi"/>
                <w:sz w:val="20"/>
                <w:szCs w:val="20"/>
              </w:rPr>
            </w:pPr>
            <w:r w:rsidRPr="007210FD">
              <w:rPr>
                <w:rFonts w:cstheme="minorHAnsi"/>
                <w:sz w:val="20"/>
                <w:szCs w:val="20"/>
              </w:rPr>
              <w:t>Signature:</w:t>
            </w:r>
          </w:p>
        </w:tc>
        <w:tc>
          <w:tcPr>
            <w:tcW w:w="2097" w:type="dxa"/>
            <w:tcBorders>
              <w:bottom w:val="single" w:sz="4" w:space="0" w:color="auto"/>
            </w:tcBorders>
          </w:tcPr>
          <w:p w14:paraId="1FBCB52C" w14:textId="77777777" w:rsidR="00A64EE7" w:rsidRPr="007210FD" w:rsidRDefault="00A64EE7" w:rsidP="00585D47">
            <w:pPr>
              <w:pStyle w:val="ListParagraph"/>
              <w:spacing w:line="288" w:lineRule="auto"/>
              <w:ind w:left="0"/>
              <w:jc w:val="both"/>
              <w:rPr>
                <w:rFonts w:cstheme="minorHAnsi"/>
                <w:sz w:val="20"/>
                <w:szCs w:val="20"/>
              </w:rPr>
            </w:pPr>
          </w:p>
        </w:tc>
      </w:tr>
      <w:tr w:rsidR="00A64EE7" w:rsidRPr="007210FD" w14:paraId="2A1D7F33" w14:textId="77777777" w:rsidTr="00BE5170">
        <w:tc>
          <w:tcPr>
            <w:tcW w:w="1356" w:type="dxa"/>
          </w:tcPr>
          <w:p w14:paraId="765BBCF0" w14:textId="77777777" w:rsidR="00A64EE7" w:rsidRPr="007210FD" w:rsidRDefault="00A64EE7" w:rsidP="00585D47">
            <w:pPr>
              <w:pStyle w:val="ListParagraph"/>
              <w:spacing w:line="288" w:lineRule="auto"/>
              <w:ind w:left="0"/>
              <w:jc w:val="both"/>
              <w:rPr>
                <w:rFonts w:cstheme="minorHAnsi"/>
                <w:sz w:val="20"/>
                <w:szCs w:val="20"/>
              </w:rPr>
            </w:pPr>
            <w:r w:rsidRPr="007210FD">
              <w:rPr>
                <w:rFonts w:cstheme="minorHAnsi"/>
                <w:sz w:val="20"/>
                <w:szCs w:val="20"/>
              </w:rPr>
              <w:t>Designation:</w:t>
            </w:r>
          </w:p>
        </w:tc>
        <w:tc>
          <w:tcPr>
            <w:tcW w:w="2097" w:type="dxa"/>
            <w:tcBorders>
              <w:top w:val="single" w:sz="4" w:space="0" w:color="auto"/>
              <w:bottom w:val="single" w:sz="4" w:space="0" w:color="auto"/>
            </w:tcBorders>
          </w:tcPr>
          <w:p w14:paraId="386C3441" w14:textId="7314EB22" w:rsidR="00A64EE7" w:rsidRPr="007210FD" w:rsidRDefault="00A64EE7" w:rsidP="00585D47">
            <w:pPr>
              <w:pStyle w:val="ListParagraph"/>
              <w:spacing w:line="288" w:lineRule="auto"/>
              <w:ind w:left="0"/>
              <w:rPr>
                <w:rFonts w:cstheme="minorHAnsi"/>
                <w:sz w:val="20"/>
                <w:szCs w:val="20"/>
              </w:rPr>
            </w:pPr>
            <w:r w:rsidRPr="007210FD">
              <w:rPr>
                <w:rFonts w:cstheme="minorHAnsi"/>
                <w:sz w:val="20"/>
                <w:szCs w:val="20"/>
              </w:rPr>
              <w:t>Director</w:t>
            </w:r>
          </w:p>
        </w:tc>
      </w:tr>
      <w:tr w:rsidR="00A64EE7" w:rsidRPr="007210FD" w14:paraId="5A53DE4C" w14:textId="77777777" w:rsidTr="00BE5170">
        <w:tc>
          <w:tcPr>
            <w:tcW w:w="1356" w:type="dxa"/>
          </w:tcPr>
          <w:p w14:paraId="32FBD4DA" w14:textId="77777777" w:rsidR="00A64EE7" w:rsidRPr="007210FD" w:rsidRDefault="00A64EE7" w:rsidP="00585D47">
            <w:pPr>
              <w:pStyle w:val="ListParagraph"/>
              <w:spacing w:line="288" w:lineRule="auto"/>
              <w:ind w:left="0"/>
              <w:jc w:val="both"/>
              <w:rPr>
                <w:rFonts w:cstheme="minorHAnsi"/>
                <w:sz w:val="20"/>
                <w:szCs w:val="20"/>
              </w:rPr>
            </w:pPr>
            <w:r w:rsidRPr="007210FD">
              <w:rPr>
                <w:rFonts w:cstheme="minorHAnsi"/>
                <w:sz w:val="20"/>
                <w:szCs w:val="20"/>
              </w:rPr>
              <w:t>Name:</w:t>
            </w:r>
          </w:p>
        </w:tc>
        <w:sdt>
          <w:sdtPr>
            <w:rPr>
              <w:rFonts w:cstheme="minorHAnsi"/>
              <w:sz w:val="20"/>
              <w:szCs w:val="20"/>
            </w:rPr>
            <w:id w:val="-529959569"/>
            <w:placeholder>
              <w:docPart w:val="065C668B9DC1492D9AB1FDA345ECB3D2"/>
            </w:placeholder>
            <w:showingPlcHdr/>
          </w:sdtPr>
          <w:sdtContent>
            <w:tc>
              <w:tcPr>
                <w:tcW w:w="2097" w:type="dxa"/>
                <w:tcBorders>
                  <w:top w:val="single" w:sz="4" w:space="0" w:color="auto"/>
                  <w:bottom w:val="single" w:sz="4" w:space="0" w:color="auto"/>
                </w:tcBorders>
              </w:tcPr>
              <w:p w14:paraId="022180B9" w14:textId="5F5DDBFE" w:rsidR="00A64EE7" w:rsidRPr="007210FD" w:rsidRDefault="00AC6A28" w:rsidP="00585D47">
                <w:pPr>
                  <w:pStyle w:val="ListParagraph"/>
                  <w:spacing w:line="288" w:lineRule="auto"/>
                  <w:ind w:left="0"/>
                  <w:jc w:val="both"/>
                  <w:rPr>
                    <w:rFonts w:cstheme="minorHAnsi"/>
                    <w:sz w:val="20"/>
                    <w:szCs w:val="20"/>
                  </w:rPr>
                </w:pPr>
                <w:r w:rsidRPr="007210FD">
                  <w:rPr>
                    <w:rStyle w:val="PlaceholderText"/>
                    <w:rFonts w:cstheme="minorHAnsi"/>
                    <w:sz w:val="20"/>
                    <w:szCs w:val="20"/>
                  </w:rPr>
                  <w:t>Click or tap here to enter text.</w:t>
                </w:r>
              </w:p>
            </w:tc>
          </w:sdtContent>
        </w:sdt>
      </w:tr>
      <w:tr w:rsidR="00A64EE7" w:rsidRPr="007210FD" w14:paraId="3C963DB4" w14:textId="77777777" w:rsidTr="00BE5170">
        <w:tc>
          <w:tcPr>
            <w:tcW w:w="1356" w:type="dxa"/>
          </w:tcPr>
          <w:p w14:paraId="3E426828" w14:textId="77777777" w:rsidR="00A64EE7" w:rsidRPr="007210FD" w:rsidRDefault="00A64EE7" w:rsidP="00585D47">
            <w:pPr>
              <w:pStyle w:val="ListParagraph"/>
              <w:spacing w:line="288" w:lineRule="auto"/>
              <w:ind w:left="0"/>
              <w:jc w:val="both"/>
              <w:rPr>
                <w:rFonts w:cstheme="minorHAnsi"/>
                <w:sz w:val="20"/>
                <w:szCs w:val="20"/>
              </w:rPr>
            </w:pPr>
            <w:r w:rsidRPr="007210FD">
              <w:rPr>
                <w:rFonts w:cstheme="minorHAnsi"/>
                <w:sz w:val="20"/>
                <w:szCs w:val="20"/>
              </w:rPr>
              <w:t>Date:</w:t>
            </w:r>
          </w:p>
        </w:tc>
        <w:sdt>
          <w:sdtPr>
            <w:rPr>
              <w:rFonts w:cstheme="minorHAnsi"/>
              <w:sz w:val="20"/>
              <w:szCs w:val="20"/>
            </w:rPr>
            <w:id w:val="915676081"/>
            <w:placeholder>
              <w:docPart w:val="CBDCCD40418F4D9D93048020F342927D"/>
            </w:placeholder>
            <w:showingPlcHdr/>
            <w:date>
              <w:dateFormat w:val="dd-MM-yy"/>
              <w:lid w:val="en-SG"/>
              <w:storeMappedDataAs w:val="dateTime"/>
              <w:calendar w:val="gregorian"/>
            </w:date>
          </w:sdtPr>
          <w:sdtContent>
            <w:tc>
              <w:tcPr>
                <w:tcW w:w="2097" w:type="dxa"/>
                <w:tcBorders>
                  <w:top w:val="single" w:sz="4" w:space="0" w:color="auto"/>
                  <w:bottom w:val="single" w:sz="4" w:space="0" w:color="auto"/>
                </w:tcBorders>
              </w:tcPr>
              <w:p w14:paraId="14A29762" w14:textId="073E7542" w:rsidR="00A64EE7" w:rsidRPr="007210FD" w:rsidRDefault="00AC6A28" w:rsidP="00585D47">
                <w:pPr>
                  <w:pStyle w:val="ListParagraph"/>
                  <w:spacing w:line="288" w:lineRule="auto"/>
                  <w:ind w:left="0"/>
                  <w:jc w:val="both"/>
                  <w:rPr>
                    <w:rFonts w:cstheme="minorHAnsi"/>
                    <w:sz w:val="20"/>
                    <w:szCs w:val="20"/>
                  </w:rPr>
                </w:pPr>
                <w:r w:rsidRPr="007210FD">
                  <w:rPr>
                    <w:rStyle w:val="PlaceholderText"/>
                    <w:rFonts w:cstheme="minorHAnsi"/>
                    <w:sz w:val="20"/>
                    <w:szCs w:val="20"/>
                  </w:rPr>
                  <w:t>Click or tap to enter a date.</w:t>
                </w:r>
              </w:p>
            </w:tc>
          </w:sdtContent>
        </w:sdt>
      </w:tr>
      <w:tr w:rsidR="00A64EE7" w:rsidRPr="007210FD" w14:paraId="71F1572A" w14:textId="77777777" w:rsidTr="00244ADD">
        <w:tc>
          <w:tcPr>
            <w:tcW w:w="1356" w:type="dxa"/>
          </w:tcPr>
          <w:p w14:paraId="1552D42F" w14:textId="77777777" w:rsidR="00A64EE7" w:rsidRPr="007210FD" w:rsidRDefault="00A64EE7" w:rsidP="00585D47">
            <w:pPr>
              <w:pStyle w:val="ListParagraph"/>
              <w:spacing w:line="288" w:lineRule="auto"/>
              <w:ind w:left="0"/>
              <w:jc w:val="both"/>
              <w:rPr>
                <w:rFonts w:cstheme="minorHAnsi"/>
                <w:sz w:val="20"/>
                <w:szCs w:val="20"/>
              </w:rPr>
            </w:pPr>
          </w:p>
        </w:tc>
        <w:tc>
          <w:tcPr>
            <w:tcW w:w="2097" w:type="dxa"/>
            <w:tcBorders>
              <w:top w:val="single" w:sz="4" w:space="0" w:color="auto"/>
            </w:tcBorders>
          </w:tcPr>
          <w:p w14:paraId="25A2CF24" w14:textId="77777777" w:rsidR="00A64EE7" w:rsidRPr="007210FD" w:rsidRDefault="00A64EE7" w:rsidP="00585D47">
            <w:pPr>
              <w:pStyle w:val="ListParagraph"/>
              <w:spacing w:line="288" w:lineRule="auto"/>
              <w:ind w:left="0"/>
              <w:jc w:val="both"/>
              <w:rPr>
                <w:rFonts w:cstheme="minorHAnsi"/>
                <w:sz w:val="20"/>
                <w:szCs w:val="20"/>
              </w:rPr>
            </w:pPr>
            <w:r w:rsidRPr="007210FD">
              <w:rPr>
                <w:rFonts w:cstheme="minorHAnsi"/>
                <w:sz w:val="20"/>
                <w:szCs w:val="20"/>
              </w:rPr>
              <w:t>(DD/MM/YYYY)</w:t>
            </w:r>
          </w:p>
        </w:tc>
      </w:tr>
      <w:tr w:rsidR="00244ADD" w:rsidRPr="007210FD" w14:paraId="0D6B08DA" w14:textId="77777777" w:rsidTr="00244ADD">
        <w:tc>
          <w:tcPr>
            <w:tcW w:w="3453" w:type="dxa"/>
            <w:gridSpan w:val="2"/>
          </w:tcPr>
          <w:p w14:paraId="25AD88EF" w14:textId="63568453" w:rsidR="00244ADD" w:rsidRPr="007210FD" w:rsidRDefault="00244ADD" w:rsidP="00585D47">
            <w:pPr>
              <w:pStyle w:val="ListParagraph"/>
              <w:spacing w:line="288" w:lineRule="auto"/>
              <w:ind w:left="0"/>
              <w:jc w:val="both"/>
              <w:rPr>
                <w:rFonts w:cstheme="minorHAnsi"/>
                <w:sz w:val="20"/>
                <w:szCs w:val="20"/>
              </w:rPr>
            </w:pPr>
          </w:p>
        </w:tc>
      </w:tr>
    </w:tbl>
    <w:p w14:paraId="283994EA" w14:textId="3D0ABA9B" w:rsidR="003B2E7E" w:rsidRPr="00104267" w:rsidRDefault="003B2E7E" w:rsidP="00585D47">
      <w:pPr>
        <w:pStyle w:val="ListParagraph"/>
        <w:spacing w:after="0" w:line="288" w:lineRule="auto"/>
        <w:ind w:left="1080"/>
        <w:jc w:val="both"/>
        <w:rPr>
          <w:rFonts w:ascii="Arial" w:hAnsi="Arial" w:cs="Arial"/>
          <w:sz w:val="20"/>
        </w:rPr>
        <w:sectPr w:rsidR="003B2E7E" w:rsidRPr="00104267" w:rsidSect="004301DE">
          <w:pgSz w:w="11906" w:h="16838"/>
          <w:pgMar w:top="720" w:right="720" w:bottom="720" w:left="720" w:header="708" w:footer="708" w:gutter="0"/>
          <w:pgNumType w:start="3"/>
          <w:cols w:space="708"/>
          <w:docGrid w:linePitch="360"/>
        </w:sectPr>
      </w:pPr>
    </w:p>
    <w:tbl>
      <w:tblPr>
        <w:tblStyle w:val="TableGrid"/>
        <w:tblW w:w="1545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451"/>
      </w:tblGrid>
      <w:tr w:rsidR="003B2E7E" w:rsidRPr="00104267" w14:paraId="43B01C6F" w14:textId="77777777" w:rsidTr="00712942">
        <w:tc>
          <w:tcPr>
            <w:tcW w:w="15451" w:type="dxa"/>
            <w:shd w:val="clear" w:color="auto" w:fill="44546A" w:themeFill="text2"/>
          </w:tcPr>
          <w:p w14:paraId="3F2D30A6" w14:textId="7FDAAB7D" w:rsidR="003B2E7E" w:rsidRPr="0014046D" w:rsidRDefault="003B2E7E" w:rsidP="00585D47">
            <w:pPr>
              <w:spacing w:line="288" w:lineRule="auto"/>
              <w:rPr>
                <w:rFonts w:cstheme="minorHAnsi"/>
                <w:color w:val="FFFFFF" w:themeColor="background1"/>
                <w:sz w:val="20"/>
              </w:rPr>
            </w:pPr>
            <w:r w:rsidRPr="0014046D">
              <w:rPr>
                <w:rFonts w:cstheme="minorHAnsi"/>
                <w:color w:val="FFFFFF" w:themeColor="background1"/>
                <w:sz w:val="20"/>
              </w:rPr>
              <w:lastRenderedPageBreak/>
              <w:t xml:space="preserve">ANNEX A: AFFIRMATIVE RESPONSES TO THE FIT AND PROPER </w:t>
            </w:r>
            <w:r w:rsidR="00771EB5" w:rsidRPr="0014046D">
              <w:rPr>
                <w:rFonts w:cstheme="minorHAnsi"/>
                <w:color w:val="FFFFFF" w:themeColor="background1"/>
                <w:sz w:val="20"/>
              </w:rPr>
              <w:t xml:space="preserve">DECLARATION </w:t>
            </w:r>
            <w:r w:rsidRPr="0014046D">
              <w:rPr>
                <w:rFonts w:cstheme="minorHAnsi"/>
                <w:color w:val="FFFFFF" w:themeColor="background1"/>
                <w:sz w:val="20"/>
              </w:rPr>
              <w:t>SECTION</w:t>
            </w:r>
          </w:p>
        </w:tc>
      </w:tr>
    </w:tbl>
    <w:p w14:paraId="20D0031D" w14:textId="533C04FD" w:rsidR="003E1F2B" w:rsidRPr="003E1F2B" w:rsidRDefault="003B2E7E" w:rsidP="00585D47">
      <w:pPr>
        <w:spacing w:after="120" w:line="288" w:lineRule="auto"/>
        <w:rPr>
          <w:rFonts w:cstheme="minorHAnsi"/>
          <w:bCs/>
          <w:sz w:val="20"/>
          <w:szCs w:val="20"/>
          <w:lang w:val="en-GB"/>
        </w:rPr>
      </w:pPr>
      <w:r w:rsidRPr="00104267">
        <w:rPr>
          <w:rFonts w:ascii="Arial" w:hAnsi="Arial" w:cs="Arial"/>
          <w:sz w:val="20"/>
          <w:szCs w:val="20"/>
        </w:rPr>
        <w:br/>
      </w:r>
      <w:r w:rsidRPr="0014046D">
        <w:rPr>
          <w:rFonts w:cstheme="minorHAnsi"/>
          <w:sz w:val="20"/>
          <w:szCs w:val="20"/>
        </w:rPr>
        <w:t xml:space="preserve">Complete the table below </w:t>
      </w:r>
      <w:r w:rsidRPr="0014046D">
        <w:rPr>
          <w:rFonts w:cstheme="minorHAnsi"/>
          <w:bCs/>
          <w:sz w:val="20"/>
          <w:szCs w:val="20"/>
          <w:lang w:val="en-GB"/>
        </w:rPr>
        <w:t xml:space="preserve">where there is an affirmative response to </w:t>
      </w:r>
      <w:r w:rsidRPr="0014046D">
        <w:rPr>
          <w:rFonts w:cstheme="minorHAnsi"/>
          <w:sz w:val="20"/>
          <w:szCs w:val="20"/>
          <w:lang w:val="en-US"/>
        </w:rPr>
        <w:t xml:space="preserve">items 1(e) to (u), and 2(a) and (b) </w:t>
      </w:r>
      <w:r w:rsidRPr="0014046D">
        <w:rPr>
          <w:rFonts w:cstheme="minorHAnsi"/>
          <w:bCs/>
          <w:sz w:val="20"/>
          <w:szCs w:val="20"/>
        </w:rPr>
        <w:t xml:space="preserve">of the fit and proper criteria in Section </w:t>
      </w:r>
      <w:r w:rsidR="00456214">
        <w:rPr>
          <w:rFonts w:cstheme="minorHAnsi"/>
          <w:bCs/>
          <w:sz w:val="20"/>
          <w:szCs w:val="20"/>
        </w:rPr>
        <w:t>V</w:t>
      </w:r>
      <w:r w:rsidRPr="0014046D">
        <w:rPr>
          <w:rFonts w:cstheme="minorHAnsi"/>
          <w:bCs/>
          <w:sz w:val="20"/>
          <w:szCs w:val="20"/>
        </w:rPr>
        <w:t xml:space="preserve">. </w:t>
      </w:r>
      <w:r w:rsidR="00DB3F52" w:rsidRPr="0014046D">
        <w:rPr>
          <w:rFonts w:cstheme="minorHAnsi"/>
          <w:bCs/>
          <w:sz w:val="20"/>
          <w:szCs w:val="20"/>
        </w:rPr>
        <w:t>C</w:t>
      </w:r>
      <w:r w:rsidRPr="0014046D">
        <w:rPr>
          <w:rFonts w:cstheme="minorHAnsi"/>
          <w:bCs/>
          <w:sz w:val="20"/>
          <w:szCs w:val="20"/>
        </w:rPr>
        <w:t xml:space="preserve">omplete a table </w:t>
      </w:r>
      <w:r w:rsidRPr="0014046D">
        <w:rPr>
          <w:rFonts w:cstheme="minorHAnsi"/>
          <w:sz w:val="20"/>
          <w:szCs w:val="20"/>
        </w:rPr>
        <w:t xml:space="preserve">for each person </w:t>
      </w:r>
      <w:r w:rsidRPr="0014046D">
        <w:rPr>
          <w:rFonts w:cstheme="minorHAnsi"/>
          <w:bCs/>
          <w:sz w:val="20"/>
          <w:szCs w:val="20"/>
          <w:lang w:val="en-GB"/>
        </w:rPr>
        <w:t>(individual/entity</w:t>
      </w:r>
      <w:proofErr w:type="gramStart"/>
      <w:r w:rsidRPr="0014046D">
        <w:rPr>
          <w:rFonts w:cstheme="minorHAnsi"/>
          <w:bCs/>
          <w:sz w:val="20"/>
          <w:szCs w:val="20"/>
          <w:lang w:val="en-GB"/>
        </w:rPr>
        <w:t>), and</w:t>
      </w:r>
      <w:proofErr w:type="gramEnd"/>
      <w:r w:rsidRPr="0014046D">
        <w:rPr>
          <w:rFonts w:cstheme="minorHAnsi"/>
          <w:bCs/>
          <w:sz w:val="20"/>
          <w:szCs w:val="20"/>
          <w:lang w:val="en-GB"/>
        </w:rPr>
        <w:t xml:space="preserve"> use one row for each affirmative response.</w:t>
      </w:r>
    </w:p>
    <w:sdt>
      <w:sdtPr>
        <w:rPr>
          <w:rFonts w:cstheme="minorHAnsi"/>
          <w:b/>
          <w:bCs/>
          <w:sz w:val="18"/>
          <w:szCs w:val="18"/>
          <w:lang w:val="en-GB"/>
        </w:rPr>
        <w:id w:val="544489386"/>
        <w15:repeatingSection/>
      </w:sdtPr>
      <w:sdtEndPr>
        <w:rPr>
          <w:b w:val="0"/>
          <w:bCs w:val="0"/>
        </w:rPr>
      </w:sdtEndPr>
      <w:sdtContent>
        <w:sdt>
          <w:sdtPr>
            <w:rPr>
              <w:rFonts w:cstheme="minorHAnsi"/>
              <w:b/>
              <w:bCs/>
              <w:sz w:val="18"/>
              <w:szCs w:val="18"/>
              <w:lang w:val="en-GB"/>
            </w:rPr>
            <w:id w:val="1643159087"/>
            <w:placeholder>
              <w:docPart w:val="DefaultPlaceholder_-1854013435"/>
            </w:placeholder>
            <w15:repeatingSectionItem/>
          </w:sdtPr>
          <w:sdtEndPr>
            <w:rPr>
              <w:b w:val="0"/>
              <w:bCs w:val="0"/>
            </w:rPr>
          </w:sdtEndPr>
          <w:sdtContent>
            <w:sdt>
              <w:sdtPr>
                <w:rPr>
                  <w:rFonts w:cstheme="minorHAnsi"/>
                  <w:b/>
                  <w:bCs/>
                  <w:sz w:val="18"/>
                  <w:szCs w:val="18"/>
                  <w:lang w:val="en-GB"/>
                </w:rPr>
                <w:id w:val="89744822"/>
                <w15:repeatingSection/>
              </w:sdtPr>
              <w:sdtEndPr>
                <w:rPr>
                  <w:b w:val="0"/>
                  <w:bCs w:val="0"/>
                </w:rPr>
              </w:sdtEndPr>
              <w:sdtContent>
                <w:sdt>
                  <w:sdtPr>
                    <w:rPr>
                      <w:rFonts w:cstheme="minorHAnsi"/>
                      <w:b/>
                      <w:bCs/>
                      <w:sz w:val="18"/>
                      <w:szCs w:val="18"/>
                      <w:lang w:val="en-GB"/>
                    </w:rPr>
                    <w:id w:val="1565831896"/>
                    <w:placeholder>
                      <w:docPart w:val="DefaultPlaceholder_-1854013435"/>
                    </w:placeholder>
                    <w15:repeatingSectionItem/>
                  </w:sdtPr>
                  <w:sdtEndPr>
                    <w:rPr>
                      <w:b w:val="0"/>
                      <w:bCs w:val="0"/>
                    </w:rPr>
                  </w:sdtEndPr>
                  <w:sdtContent>
                    <w:sdt>
                      <w:sdtPr>
                        <w:rPr>
                          <w:rFonts w:cstheme="minorHAnsi"/>
                          <w:b/>
                          <w:bCs/>
                          <w:sz w:val="18"/>
                          <w:szCs w:val="18"/>
                          <w:lang w:val="en-GB"/>
                        </w:rPr>
                        <w:id w:val="-326444581"/>
                        <w15:repeatingSection/>
                      </w:sdtPr>
                      <w:sdtEndPr>
                        <w:rPr>
                          <w:b w:val="0"/>
                          <w:bCs w:val="0"/>
                        </w:rPr>
                      </w:sdtEndPr>
                      <w:sdtContent>
                        <w:sdt>
                          <w:sdtPr>
                            <w:rPr>
                              <w:rFonts w:cstheme="minorHAnsi"/>
                              <w:b/>
                              <w:bCs/>
                              <w:sz w:val="18"/>
                              <w:szCs w:val="18"/>
                              <w:lang w:val="en-GB"/>
                            </w:rPr>
                            <w:id w:val="-1515917741"/>
                            <w:placeholder>
                              <w:docPart w:val="DefaultPlaceholder_-1854013435"/>
                            </w:placeholder>
                            <w15:repeatingSectionItem/>
                          </w:sdtPr>
                          <w:sdtEndPr>
                            <w:rPr>
                              <w:b w:val="0"/>
                              <w:bCs w:val="0"/>
                            </w:rPr>
                          </w:sdtEndPr>
                          <w:sdtContent>
                            <w:sdt>
                              <w:sdtPr>
                                <w:rPr>
                                  <w:rFonts w:cstheme="minorHAnsi"/>
                                  <w:b/>
                                  <w:bCs/>
                                  <w:sz w:val="18"/>
                                  <w:szCs w:val="18"/>
                                  <w:lang w:val="en-GB"/>
                                </w:rPr>
                                <w:id w:val="-1888481556"/>
                                <w15:repeatingSection/>
                              </w:sdtPr>
                              <w:sdtEndPr>
                                <w:rPr>
                                  <w:b w:val="0"/>
                                  <w:bCs w:val="0"/>
                                </w:rPr>
                              </w:sdtEndPr>
                              <w:sdtContent>
                                <w:sdt>
                                  <w:sdtPr>
                                    <w:rPr>
                                      <w:rFonts w:cstheme="minorHAnsi"/>
                                      <w:b/>
                                      <w:bCs/>
                                      <w:sz w:val="18"/>
                                      <w:szCs w:val="18"/>
                                      <w:lang w:val="en-GB"/>
                                    </w:rPr>
                                    <w:id w:val="-908524519"/>
                                    <w:placeholder>
                                      <w:docPart w:val="DefaultPlaceholder_-1854013435"/>
                                    </w:placeholder>
                                    <w15:repeatingSectionItem/>
                                  </w:sdtPr>
                                  <w:sdtEndPr>
                                    <w:rPr>
                                      <w:b w:val="0"/>
                                      <w:bCs w:val="0"/>
                                    </w:rPr>
                                  </w:sdtEndPr>
                                  <w:sdtContent>
                                    <w:sdt>
                                      <w:sdtPr>
                                        <w:rPr>
                                          <w:rFonts w:cstheme="minorHAnsi"/>
                                          <w:b/>
                                          <w:bCs/>
                                          <w:sz w:val="18"/>
                                          <w:szCs w:val="18"/>
                                          <w:lang w:val="en-GB"/>
                                        </w:rPr>
                                        <w:id w:val="1485889061"/>
                                        <w15:repeatingSection/>
                                      </w:sdtPr>
                                      <w:sdtEndPr>
                                        <w:rPr>
                                          <w:b w:val="0"/>
                                          <w:bCs w:val="0"/>
                                        </w:rPr>
                                      </w:sdtEndPr>
                                      <w:sdtContent>
                                        <w:sdt>
                                          <w:sdtPr>
                                            <w:rPr>
                                              <w:rFonts w:cstheme="minorHAnsi"/>
                                              <w:b/>
                                              <w:bCs/>
                                              <w:sz w:val="18"/>
                                              <w:szCs w:val="18"/>
                                              <w:lang w:val="en-GB"/>
                                            </w:rPr>
                                            <w:id w:val="14892358"/>
                                            <w:placeholder>
                                              <w:docPart w:val="DefaultPlaceholder_-1854013435"/>
                                            </w:placeholder>
                                            <w15:repeatingSectionItem/>
                                          </w:sdtPr>
                                          <w:sdtEndPr>
                                            <w:rPr>
                                              <w:b w:val="0"/>
                                              <w:bCs w:val="0"/>
                                            </w:rPr>
                                          </w:sdtEndPr>
                                          <w:sdtContent>
                                            <w:tbl>
                                              <w:tblPr>
                                                <w:tblW w:w="154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ayout w:type="fixed"/>
                                                <w:tblCellMar>
                                                  <w:left w:w="0" w:type="dxa"/>
                                                  <w:right w:w="0" w:type="dxa"/>
                                                </w:tblCellMar>
                                                <w:tblLook w:val="04A0" w:firstRow="1" w:lastRow="0" w:firstColumn="1" w:lastColumn="0" w:noHBand="0" w:noVBand="1"/>
                                              </w:tblPr>
                                              <w:tblGrid>
                                                <w:gridCol w:w="836"/>
                                                <w:gridCol w:w="1144"/>
                                                <w:gridCol w:w="1276"/>
                                                <w:gridCol w:w="1127"/>
                                                <w:gridCol w:w="2416"/>
                                                <w:gridCol w:w="1081"/>
                                                <w:gridCol w:w="1471"/>
                                                <w:gridCol w:w="1701"/>
                                                <w:gridCol w:w="1276"/>
                                                <w:gridCol w:w="3118"/>
                                              </w:tblGrid>
                                              <w:tr w:rsidR="001B3304" w:rsidRPr="00104267" w14:paraId="7FAACA23" w14:textId="77777777" w:rsidTr="00712942">
                                                <w:trPr>
                                                  <w:trHeight w:val="573"/>
                                                </w:trPr>
                                                <w:tc>
                                                  <w:tcPr>
                                                    <w:tcW w:w="15446" w:type="dxa"/>
                                                    <w:gridSpan w:val="10"/>
                                                    <w:shd w:val="clear" w:color="auto" w:fill="E7E6E6" w:themeFill="background2"/>
                                                    <w:tcMar>
                                                      <w:top w:w="15" w:type="dxa"/>
                                                      <w:left w:w="108" w:type="dxa"/>
                                                      <w:bottom w:w="0" w:type="dxa"/>
                                                      <w:right w:w="108" w:type="dxa"/>
                                                    </w:tcMar>
                                                    <w:hideMark/>
                                                  </w:tcPr>
                                                  <w:p w14:paraId="5DBB90B1" w14:textId="7B9EA558" w:rsidR="001B3304" w:rsidRPr="0014046D" w:rsidRDefault="001B3304" w:rsidP="00585D47">
                                                    <w:pPr>
                                                      <w:spacing w:line="360" w:lineRule="auto"/>
                                                      <w:rPr>
                                                        <w:rFonts w:cstheme="minorHAnsi"/>
                                                        <w:sz w:val="18"/>
                                                        <w:szCs w:val="18"/>
                                                      </w:rPr>
                                                    </w:pPr>
                                                    <w:r w:rsidRPr="0014046D">
                                                      <w:rPr>
                                                        <w:rFonts w:cstheme="minorHAnsi"/>
                                                        <w:b/>
                                                        <w:bCs/>
                                                        <w:sz w:val="18"/>
                                                        <w:szCs w:val="18"/>
                                                        <w:lang w:val="en-GB"/>
                                                      </w:rPr>
                                                      <w:t>Name of person (individual/entity) involved</w:t>
                                                    </w:r>
                                                    <w:r w:rsidRPr="0014046D">
                                                      <w:rPr>
                                                        <w:rFonts w:cstheme="minorHAnsi"/>
                                                        <w:bCs/>
                                                        <w:sz w:val="18"/>
                                                        <w:szCs w:val="18"/>
                                                        <w:lang w:val="en-GB"/>
                                                      </w:rPr>
                                                      <w:t xml:space="preserve">: </w:t>
                                                    </w:r>
                                                    <w:sdt>
                                                      <w:sdtPr>
                                                        <w:rPr>
                                                          <w:rFonts w:cstheme="minorHAnsi"/>
                                                          <w:bCs/>
                                                          <w:sz w:val="18"/>
                                                          <w:szCs w:val="18"/>
                                                          <w:lang w:val="en-GB"/>
                                                        </w:rPr>
                                                        <w:id w:val="1470471431"/>
                                                        <w:placeholder>
                                                          <w:docPart w:val="CFBBD860BD114870AEFD2CABE6D21743"/>
                                                        </w:placeholder>
                                                        <w:showingPlcHdr/>
                                                      </w:sdtPr>
                                                      <w:sdtEndPr>
                                                        <w:rPr>
                                                          <w:b/>
                                                        </w:rPr>
                                                      </w:sdtEndPr>
                                                      <w:sdtContent>
                                                        <w:r w:rsidR="007A1E2D" w:rsidRPr="0014046D">
                                                          <w:rPr>
                                                            <w:rStyle w:val="PlaceholderText"/>
                                                            <w:rFonts w:cstheme="minorHAnsi"/>
                                                            <w:sz w:val="18"/>
                                                            <w:szCs w:val="18"/>
                                                          </w:rPr>
                                                          <w:t>Click here to enter text.</w:t>
                                                        </w:r>
                                                      </w:sdtContent>
                                                    </w:sdt>
                                                  </w:p>
                                                </w:tc>
                                              </w:tr>
                                              <w:tr w:rsidR="001B3304" w:rsidRPr="00104267" w14:paraId="5152B35E" w14:textId="77777777" w:rsidTr="00585D47">
                                                <w:trPr>
                                                  <w:trHeight w:val="1388"/>
                                                </w:trPr>
                                                <w:tc>
                                                  <w:tcPr>
                                                    <w:tcW w:w="836" w:type="dxa"/>
                                                    <w:shd w:val="clear" w:color="auto" w:fill="E7E6E6" w:themeFill="background2"/>
                                                    <w:tcMar>
                                                      <w:top w:w="15" w:type="dxa"/>
                                                      <w:left w:w="108" w:type="dxa"/>
                                                      <w:bottom w:w="0" w:type="dxa"/>
                                                      <w:right w:w="108" w:type="dxa"/>
                                                    </w:tcMar>
                                                    <w:hideMark/>
                                                  </w:tcPr>
                                                  <w:p w14:paraId="561999DF" w14:textId="77777777" w:rsidR="001B3304" w:rsidRPr="0014046D" w:rsidRDefault="001B3304" w:rsidP="00585D47">
                                                    <w:pPr>
                                                      <w:spacing w:line="360" w:lineRule="auto"/>
                                                      <w:rPr>
                                                        <w:rFonts w:cstheme="minorHAnsi"/>
                                                        <w:sz w:val="18"/>
                                                        <w:szCs w:val="18"/>
                                                      </w:rPr>
                                                    </w:pPr>
                                                    <w:r w:rsidRPr="0014046D">
                                                      <w:rPr>
                                                        <w:rFonts w:cstheme="minorHAnsi"/>
                                                        <w:b/>
                                                        <w:bCs/>
                                                        <w:sz w:val="18"/>
                                                        <w:szCs w:val="18"/>
                                                      </w:rPr>
                                                      <w:t>Fit &amp; proper criteria</w:t>
                                                    </w:r>
                                                    <w:r w:rsidRPr="0014046D">
                                                      <w:rPr>
                                                        <w:rFonts w:cstheme="minorHAnsi"/>
                                                        <w:b/>
                                                        <w:bCs/>
                                                        <w:sz w:val="18"/>
                                                        <w:szCs w:val="18"/>
                                                        <w:vertAlign w:val="superscript"/>
                                                        <w:lang w:val="en-GB"/>
                                                      </w:rPr>
                                                      <w:t>1</w:t>
                                                    </w:r>
                                                  </w:p>
                                                </w:tc>
                                                <w:tc>
                                                  <w:tcPr>
                                                    <w:tcW w:w="1144" w:type="dxa"/>
                                                    <w:shd w:val="clear" w:color="auto" w:fill="E7E6E6" w:themeFill="background2"/>
                                                    <w:tcMar>
                                                      <w:top w:w="15" w:type="dxa"/>
                                                      <w:left w:w="108" w:type="dxa"/>
                                                      <w:bottom w:w="0" w:type="dxa"/>
                                                      <w:right w:w="108" w:type="dxa"/>
                                                    </w:tcMar>
                                                    <w:hideMark/>
                                                  </w:tcPr>
                                                  <w:p w14:paraId="2F30F547" w14:textId="77777777" w:rsidR="001B3304" w:rsidRPr="0014046D" w:rsidRDefault="001B3304" w:rsidP="00585D47">
                                                    <w:pPr>
                                                      <w:spacing w:line="360" w:lineRule="auto"/>
                                                      <w:rPr>
                                                        <w:rFonts w:cstheme="minorHAnsi"/>
                                                        <w:b/>
                                                        <w:sz w:val="18"/>
                                                        <w:szCs w:val="18"/>
                                                      </w:rPr>
                                                    </w:pPr>
                                                    <w:r w:rsidRPr="0014046D">
                                                      <w:rPr>
                                                        <w:rFonts w:cstheme="minorHAnsi"/>
                                                        <w:b/>
                                                        <w:sz w:val="18"/>
                                                        <w:szCs w:val="18"/>
                                                        <w:lang w:val="en-GB"/>
                                                      </w:rPr>
                                                      <w:t>Name of regulator/ authority</w:t>
                                                    </w:r>
                                                  </w:p>
                                                </w:tc>
                                                <w:tc>
                                                  <w:tcPr>
                                                    <w:tcW w:w="1276" w:type="dxa"/>
                                                    <w:shd w:val="clear" w:color="auto" w:fill="E7E6E6" w:themeFill="background2"/>
                                                    <w:tcMar>
                                                      <w:top w:w="15" w:type="dxa"/>
                                                      <w:left w:w="108" w:type="dxa"/>
                                                      <w:bottom w:w="0" w:type="dxa"/>
                                                      <w:right w:w="108" w:type="dxa"/>
                                                    </w:tcMar>
                                                    <w:hideMark/>
                                                  </w:tcPr>
                                                  <w:p w14:paraId="043E628A" w14:textId="77777777" w:rsidR="001B3304" w:rsidRPr="0014046D" w:rsidRDefault="001B3304" w:rsidP="00585D47">
                                                    <w:pPr>
                                                      <w:spacing w:line="360" w:lineRule="auto"/>
                                                      <w:rPr>
                                                        <w:rFonts w:cstheme="minorHAnsi"/>
                                                        <w:b/>
                                                        <w:sz w:val="18"/>
                                                        <w:szCs w:val="18"/>
                                                      </w:rPr>
                                                    </w:pPr>
                                                    <w:r w:rsidRPr="0014046D">
                                                      <w:rPr>
                                                        <w:rFonts w:cstheme="minorHAnsi"/>
                                                        <w:b/>
                                                        <w:sz w:val="18"/>
                                                        <w:szCs w:val="18"/>
                                                      </w:rPr>
                                                      <w:t>Nature of incident for affirmative response</w:t>
                                                    </w:r>
                                                  </w:p>
                                                  <w:p w14:paraId="6856EF05" w14:textId="77777777" w:rsidR="001B3304" w:rsidRPr="0014046D" w:rsidRDefault="001B3304" w:rsidP="00585D47">
                                                    <w:pPr>
                                                      <w:spacing w:line="360" w:lineRule="auto"/>
                                                      <w:rPr>
                                                        <w:rFonts w:cstheme="minorHAnsi"/>
                                                        <w:b/>
                                                        <w:sz w:val="18"/>
                                                        <w:szCs w:val="18"/>
                                                      </w:rPr>
                                                    </w:pPr>
                                                    <w:r w:rsidRPr="0014046D">
                                                      <w:rPr>
                                                        <w:rFonts w:cstheme="minorHAnsi"/>
                                                        <w:b/>
                                                        <w:sz w:val="18"/>
                                                        <w:szCs w:val="18"/>
                                                        <w:lang w:val="en-GB"/>
                                                      </w:rPr>
                                                      <w:t>(“Incident”)</w:t>
                                                    </w:r>
                                                    <w:r w:rsidRPr="0014046D">
                                                      <w:rPr>
                                                        <w:rFonts w:cstheme="minorHAnsi"/>
                                                        <w:b/>
                                                        <w:sz w:val="18"/>
                                                        <w:szCs w:val="18"/>
                                                        <w:vertAlign w:val="superscript"/>
                                                        <w:lang w:val="en-GB"/>
                                                      </w:rPr>
                                                      <w:t>2</w:t>
                                                    </w:r>
                                                  </w:p>
                                                </w:tc>
                                                <w:tc>
                                                  <w:tcPr>
                                                    <w:tcW w:w="1127" w:type="dxa"/>
                                                    <w:shd w:val="clear" w:color="auto" w:fill="E7E6E6" w:themeFill="background2"/>
                                                    <w:tcMar>
                                                      <w:top w:w="15" w:type="dxa"/>
                                                      <w:left w:w="108" w:type="dxa"/>
                                                      <w:bottom w:w="0" w:type="dxa"/>
                                                      <w:right w:w="108" w:type="dxa"/>
                                                    </w:tcMar>
                                                    <w:hideMark/>
                                                  </w:tcPr>
                                                  <w:p w14:paraId="6A1C7711" w14:textId="77777777" w:rsidR="001B3304" w:rsidRPr="0014046D" w:rsidRDefault="001B3304" w:rsidP="00585D47">
                                                    <w:pPr>
                                                      <w:spacing w:line="360" w:lineRule="auto"/>
                                                      <w:rPr>
                                                        <w:rFonts w:cstheme="minorHAnsi"/>
                                                        <w:b/>
                                                        <w:sz w:val="18"/>
                                                        <w:szCs w:val="18"/>
                                                      </w:rPr>
                                                    </w:pPr>
                                                    <w:r w:rsidRPr="0014046D">
                                                      <w:rPr>
                                                        <w:rFonts w:cstheme="minorHAnsi"/>
                                                        <w:b/>
                                                        <w:sz w:val="18"/>
                                                        <w:szCs w:val="18"/>
                                                      </w:rPr>
                                                      <w:t>Date of Incident (DD/MM/YYYY)</w:t>
                                                    </w:r>
                                                  </w:p>
                                                </w:tc>
                                                <w:tc>
                                                  <w:tcPr>
                                                    <w:tcW w:w="2416" w:type="dxa"/>
                                                    <w:shd w:val="clear" w:color="auto" w:fill="E7E6E6" w:themeFill="background2"/>
                                                    <w:tcMar>
                                                      <w:top w:w="15" w:type="dxa"/>
                                                      <w:left w:w="108" w:type="dxa"/>
                                                      <w:bottom w:w="0" w:type="dxa"/>
                                                      <w:right w:w="108" w:type="dxa"/>
                                                    </w:tcMar>
                                                    <w:hideMark/>
                                                  </w:tcPr>
                                                  <w:p w14:paraId="6110C8BA" w14:textId="77777777" w:rsidR="001B3304" w:rsidRPr="0014046D" w:rsidRDefault="001B3304" w:rsidP="00585D47">
                                                    <w:pPr>
                                                      <w:spacing w:line="360" w:lineRule="auto"/>
                                                      <w:rPr>
                                                        <w:rFonts w:cstheme="minorHAnsi"/>
                                                        <w:b/>
                                                        <w:sz w:val="18"/>
                                                        <w:szCs w:val="18"/>
                                                      </w:rPr>
                                                    </w:pPr>
                                                    <w:r w:rsidRPr="0014046D">
                                                      <w:rPr>
                                                        <w:rFonts w:cstheme="minorHAnsi"/>
                                                        <w:b/>
                                                        <w:sz w:val="18"/>
                                                        <w:szCs w:val="18"/>
                                                      </w:rPr>
                                                      <w:t xml:space="preserve">Details of Incident </w:t>
                                                    </w:r>
                                                  </w:p>
                                                </w:tc>
                                                <w:tc>
                                                  <w:tcPr>
                                                    <w:tcW w:w="1081" w:type="dxa"/>
                                                    <w:shd w:val="clear" w:color="auto" w:fill="E7E6E6" w:themeFill="background2"/>
                                                    <w:tcMar>
                                                      <w:top w:w="15" w:type="dxa"/>
                                                      <w:left w:w="108" w:type="dxa"/>
                                                      <w:bottom w:w="0" w:type="dxa"/>
                                                      <w:right w:w="108" w:type="dxa"/>
                                                    </w:tcMar>
                                                    <w:hideMark/>
                                                  </w:tcPr>
                                                  <w:p w14:paraId="5BF16395" w14:textId="77777777" w:rsidR="001B3304" w:rsidRPr="0014046D" w:rsidRDefault="001B3304" w:rsidP="00585D47">
                                                    <w:pPr>
                                                      <w:spacing w:line="360" w:lineRule="auto"/>
                                                      <w:rPr>
                                                        <w:rFonts w:cstheme="minorHAnsi"/>
                                                        <w:b/>
                                                        <w:sz w:val="18"/>
                                                        <w:szCs w:val="18"/>
                                                      </w:rPr>
                                                    </w:pPr>
                                                    <w:r w:rsidRPr="0014046D">
                                                      <w:rPr>
                                                        <w:rFonts w:cstheme="minorHAnsi"/>
                                                        <w:b/>
                                                        <w:sz w:val="18"/>
                                                        <w:szCs w:val="18"/>
                                                      </w:rPr>
                                                      <w:t>Status of Incident [Pending/ Finalised]</w:t>
                                                    </w:r>
                                                  </w:p>
                                                </w:tc>
                                                <w:tc>
                                                  <w:tcPr>
                                                    <w:tcW w:w="1471" w:type="dxa"/>
                                                    <w:shd w:val="clear" w:color="auto" w:fill="E7E6E6" w:themeFill="background2"/>
                                                    <w:tcMar>
                                                      <w:top w:w="15" w:type="dxa"/>
                                                      <w:left w:w="108" w:type="dxa"/>
                                                      <w:bottom w:w="0" w:type="dxa"/>
                                                      <w:right w:w="108" w:type="dxa"/>
                                                    </w:tcMar>
                                                    <w:hideMark/>
                                                  </w:tcPr>
                                                  <w:p w14:paraId="56862711" w14:textId="77777777" w:rsidR="001B3304" w:rsidRPr="0014046D" w:rsidRDefault="001B3304" w:rsidP="00585D47">
                                                    <w:pPr>
                                                      <w:spacing w:line="360" w:lineRule="auto"/>
                                                      <w:rPr>
                                                        <w:rFonts w:cstheme="minorHAnsi"/>
                                                        <w:b/>
                                                        <w:sz w:val="18"/>
                                                        <w:szCs w:val="18"/>
                                                      </w:rPr>
                                                    </w:pPr>
                                                    <w:r w:rsidRPr="0014046D">
                                                      <w:rPr>
                                                        <w:rFonts w:cstheme="minorHAnsi"/>
                                                        <w:b/>
                                                        <w:sz w:val="18"/>
                                                        <w:szCs w:val="18"/>
                                                        <w:lang w:val="en-GB"/>
                                                      </w:rPr>
                                                      <w:t>Penalty amount/ No. of years of imprisonment</w:t>
                                                    </w:r>
                                                  </w:p>
                                                </w:tc>
                                                <w:tc>
                                                  <w:tcPr>
                                                    <w:tcW w:w="1701" w:type="dxa"/>
                                                    <w:shd w:val="clear" w:color="auto" w:fill="E7E6E6" w:themeFill="background2"/>
                                                    <w:tcMar>
                                                      <w:top w:w="15" w:type="dxa"/>
                                                      <w:left w:w="108" w:type="dxa"/>
                                                      <w:bottom w:w="0" w:type="dxa"/>
                                                      <w:right w:w="108" w:type="dxa"/>
                                                    </w:tcMar>
                                                    <w:hideMark/>
                                                  </w:tcPr>
                                                  <w:p w14:paraId="73958C24" w14:textId="77777777" w:rsidR="001B3304" w:rsidRPr="0014046D" w:rsidRDefault="001B3304" w:rsidP="00585D47">
                                                    <w:pPr>
                                                      <w:spacing w:line="360" w:lineRule="auto"/>
                                                      <w:rPr>
                                                        <w:rFonts w:cstheme="minorHAnsi"/>
                                                        <w:b/>
                                                        <w:sz w:val="18"/>
                                                        <w:szCs w:val="18"/>
                                                      </w:rPr>
                                                    </w:pPr>
                                                    <w:r w:rsidRPr="0014046D">
                                                      <w:rPr>
                                                        <w:rFonts w:cstheme="minorHAnsi"/>
                                                        <w:b/>
                                                        <w:sz w:val="18"/>
                                                        <w:szCs w:val="18"/>
                                                      </w:rPr>
                                                      <w:t>Remedial measures taken to address the Incident, if any</w:t>
                                                    </w:r>
                                                  </w:p>
                                                </w:tc>
                                                <w:tc>
                                                  <w:tcPr>
                                                    <w:tcW w:w="1276" w:type="dxa"/>
                                                    <w:shd w:val="clear" w:color="auto" w:fill="E7E6E6" w:themeFill="background2"/>
                                                    <w:tcMar>
                                                      <w:top w:w="15" w:type="dxa"/>
                                                      <w:left w:w="108" w:type="dxa"/>
                                                      <w:bottom w:w="0" w:type="dxa"/>
                                                      <w:right w:w="108" w:type="dxa"/>
                                                    </w:tcMar>
                                                    <w:hideMark/>
                                                  </w:tcPr>
                                                  <w:p w14:paraId="4B2E4088" w14:textId="77777777" w:rsidR="001B3304" w:rsidRPr="0014046D" w:rsidRDefault="001B3304" w:rsidP="00585D47">
                                                    <w:pPr>
                                                      <w:spacing w:line="360" w:lineRule="auto"/>
                                                      <w:rPr>
                                                        <w:rFonts w:cstheme="minorHAnsi"/>
                                                        <w:b/>
                                                        <w:sz w:val="18"/>
                                                        <w:szCs w:val="18"/>
                                                      </w:rPr>
                                                    </w:pPr>
                                                    <w:r w:rsidRPr="0014046D">
                                                      <w:rPr>
                                                        <w:rFonts w:cstheme="minorHAnsi"/>
                                                        <w:b/>
                                                        <w:sz w:val="18"/>
                                                        <w:szCs w:val="18"/>
                                                      </w:rPr>
                                                      <w:t xml:space="preserve">Progress of remedial measures [Completed/ Ongoing] </w:t>
                                                    </w:r>
                                                  </w:p>
                                                </w:tc>
                                                <w:tc>
                                                  <w:tcPr>
                                                    <w:tcW w:w="3118" w:type="dxa"/>
                                                    <w:shd w:val="clear" w:color="auto" w:fill="E7E6E6" w:themeFill="background2"/>
                                                    <w:tcMar>
                                                      <w:top w:w="15" w:type="dxa"/>
                                                      <w:left w:w="108" w:type="dxa"/>
                                                      <w:bottom w:w="0" w:type="dxa"/>
                                                      <w:right w:w="108" w:type="dxa"/>
                                                    </w:tcMar>
                                                    <w:hideMark/>
                                                  </w:tcPr>
                                                  <w:p w14:paraId="486E7A32" w14:textId="664AB8B2" w:rsidR="001B3304" w:rsidRPr="0014046D" w:rsidRDefault="001B3304" w:rsidP="00585D47">
                                                    <w:pPr>
                                                      <w:spacing w:line="360" w:lineRule="auto"/>
                                                      <w:rPr>
                                                        <w:rFonts w:cstheme="minorHAnsi"/>
                                                        <w:b/>
                                                        <w:sz w:val="18"/>
                                                        <w:szCs w:val="18"/>
                                                      </w:rPr>
                                                    </w:pPr>
                                                    <w:r w:rsidRPr="0014046D">
                                                      <w:rPr>
                                                        <w:rFonts w:cstheme="minorHAnsi"/>
                                                        <w:b/>
                                                        <w:sz w:val="18"/>
                                                        <w:szCs w:val="18"/>
                                                      </w:rPr>
                                                      <w:t>Reasons that person meets the Authority’s fit and proper criteria set out in the Guidelines on Fit and Proper Criteria [Guideline No. FSG-G01</w:t>
                                                    </w:r>
                                                    <w:r w:rsidR="00B40ACA" w:rsidRPr="0014046D">
                                                      <w:rPr>
                                                        <w:rFonts w:cstheme="minorHAnsi"/>
                                                        <w:b/>
                                                        <w:sz w:val="18"/>
                                                        <w:szCs w:val="18"/>
                                                      </w:rPr>
                                                      <w:t>)</w:t>
                                                    </w:r>
                                                    <w:r w:rsidRPr="0014046D">
                                                      <w:rPr>
                                                        <w:rFonts w:cstheme="minorHAnsi"/>
                                                        <w:b/>
                                                        <w:sz w:val="18"/>
                                                        <w:szCs w:val="18"/>
                                                      </w:rPr>
                                                      <w:t xml:space="preserve"> despite the Incident</w:t>
                                                    </w:r>
                                                  </w:p>
                                                </w:tc>
                                              </w:tr>
                                              <w:sdt>
                                                <w:sdtPr>
                                                  <w:rPr>
                                                    <w:rFonts w:ascii="Arial" w:hAnsi="Arial" w:cs="Arial"/>
                                                    <w:sz w:val="18"/>
                                                    <w:szCs w:val="18"/>
                                                    <w:lang w:val="en-GB"/>
                                                  </w:rPr>
                                                  <w:id w:val="-1243097833"/>
                                                  <w15:repeatingSection/>
                                                </w:sdtPr>
                                                <w:sdtEndPr>
                                                  <w:rPr>
                                                    <w:rFonts w:asciiTheme="minorHAnsi" w:hAnsiTheme="minorHAnsi" w:cstheme="minorHAnsi"/>
                                                  </w:rPr>
                                                </w:sdtEndPr>
                                                <w:sdtContent>
                                                  <w:sdt>
                                                    <w:sdtPr>
                                                      <w:rPr>
                                                        <w:rFonts w:ascii="Arial" w:hAnsi="Arial" w:cs="Arial"/>
                                                        <w:sz w:val="18"/>
                                                        <w:szCs w:val="18"/>
                                                        <w:lang w:val="en-GB"/>
                                                      </w:rPr>
                                                      <w:id w:val="12349397"/>
                                                      <w:placeholder>
                                                        <w:docPart w:val="DefaultPlaceholder_-1854013436"/>
                                                      </w:placeholder>
                                                      <w15:repeatingSectionItem/>
                                                    </w:sdtPr>
                                                    <w:sdtEndPr>
                                                      <w:rPr>
                                                        <w:rFonts w:asciiTheme="minorHAnsi" w:hAnsiTheme="minorHAnsi" w:cstheme="minorHAnsi"/>
                                                      </w:rPr>
                                                    </w:sdtEndPr>
                                                    <w:sdtContent>
                                                      <w:tr w:rsidR="001B3304" w:rsidRPr="00104267" w14:paraId="2C0113F6" w14:textId="77777777" w:rsidTr="00585D47">
                                                        <w:trPr>
                                                          <w:trHeight w:val="442"/>
                                                        </w:trPr>
                                                        <w:tc>
                                                          <w:tcPr>
                                                            <w:tcW w:w="836" w:type="dxa"/>
                                                            <w:shd w:val="clear" w:color="auto" w:fill="DEEAF6" w:themeFill="accent1" w:themeFillTint="33"/>
                                                            <w:tcMar>
                                                              <w:top w:w="15" w:type="dxa"/>
                                                              <w:left w:w="108" w:type="dxa"/>
                                                              <w:bottom w:w="0" w:type="dxa"/>
                                                              <w:right w:w="108" w:type="dxa"/>
                                                            </w:tcMar>
                                                            <w:hideMark/>
                                                          </w:tcPr>
                                                          <w:p w14:paraId="6CB809DE" w14:textId="167D2B57" w:rsidR="001B3304" w:rsidRPr="00104267" w:rsidRDefault="00000000" w:rsidP="00585D47">
                                                            <w:pPr>
                                                              <w:spacing w:line="360" w:lineRule="auto"/>
                                                              <w:rPr>
                                                                <w:rFonts w:ascii="Arial" w:hAnsi="Arial" w:cs="Arial"/>
                                                                <w:sz w:val="18"/>
                                                                <w:szCs w:val="18"/>
                                                              </w:rPr>
                                                            </w:pPr>
                                                            <w:sdt>
                                                              <w:sdtPr>
                                                                <w:rPr>
                                                                  <w:rFonts w:ascii="Arial" w:hAnsi="Arial" w:cs="Arial"/>
                                                                  <w:sz w:val="18"/>
                                                                  <w:szCs w:val="18"/>
                                                                  <w:lang w:val="en-GB"/>
                                                                </w:rPr>
                                                                <w:id w:val="-103800453"/>
                                                                <w:placeholder>
                                                                  <w:docPart w:val="4D6494B7802A484B983E49E776D29828"/>
                                                                </w:placeholder>
                                                                <w:showingPlcHdr/>
                                                              </w:sdtPr>
                                                              <w:sdtContent>
                                                                <w:r w:rsidR="001B3304" w:rsidRPr="00104267">
                                                                  <w:rPr>
                                                                    <w:rStyle w:val="PlaceholderText"/>
                                                                    <w:rFonts w:ascii="Arial" w:hAnsi="Arial" w:cs="Arial"/>
                                                                    <w:sz w:val="18"/>
                                                                    <w:szCs w:val="18"/>
                                                                  </w:rPr>
                                                                  <w:t>Click here to enter text.</w:t>
                                                                </w:r>
                                                              </w:sdtContent>
                                                            </w:sdt>
                                                          </w:p>
                                                        </w:tc>
                                                        <w:tc>
                                                          <w:tcPr>
                                                            <w:tcW w:w="1144" w:type="dxa"/>
                                                            <w:shd w:val="clear" w:color="auto" w:fill="DEEAF6" w:themeFill="accent1" w:themeFillTint="33"/>
                                                            <w:tcMar>
                                                              <w:top w:w="15" w:type="dxa"/>
                                                              <w:left w:w="108" w:type="dxa"/>
                                                              <w:bottom w:w="0" w:type="dxa"/>
                                                              <w:right w:w="108" w:type="dxa"/>
                                                            </w:tcMar>
                                                            <w:hideMark/>
                                                          </w:tcPr>
                                                          <w:p w14:paraId="6B5F78FD" w14:textId="77777777" w:rsidR="001B3304" w:rsidRPr="00104267" w:rsidRDefault="00000000" w:rsidP="00585D47">
                                                            <w:pPr>
                                                              <w:spacing w:line="360" w:lineRule="auto"/>
                                                              <w:rPr>
                                                                <w:rFonts w:ascii="Arial" w:hAnsi="Arial" w:cs="Arial"/>
                                                                <w:sz w:val="18"/>
                                                                <w:szCs w:val="18"/>
                                                              </w:rPr>
                                                            </w:pPr>
                                                            <w:sdt>
                                                              <w:sdtPr>
                                                                <w:rPr>
                                                                  <w:rFonts w:ascii="Arial" w:hAnsi="Arial" w:cs="Arial"/>
                                                                  <w:sz w:val="18"/>
                                                                  <w:szCs w:val="18"/>
                                                                  <w:lang w:val="en-GB"/>
                                                                </w:rPr>
                                                                <w:id w:val="-1298983938"/>
                                                                <w:placeholder>
                                                                  <w:docPart w:val="08F146C02C8F4FA1A762BDD21A2A7708"/>
                                                                </w:placeholder>
                                                                <w:showingPlcHdr/>
                                                              </w:sdtPr>
                                                              <w:sdtContent>
                                                                <w:r w:rsidR="001B3304" w:rsidRPr="00104267">
                                                                  <w:rPr>
                                                                    <w:rStyle w:val="PlaceholderText"/>
                                                                    <w:rFonts w:ascii="Arial" w:hAnsi="Arial" w:cs="Arial"/>
                                                                    <w:sz w:val="18"/>
                                                                    <w:szCs w:val="18"/>
                                                                  </w:rPr>
                                                                  <w:t>Click here to enter text.</w:t>
                                                                </w:r>
                                                              </w:sdtContent>
                                                            </w:sdt>
                                                          </w:p>
                                                        </w:tc>
                                                        <w:tc>
                                                          <w:tcPr>
                                                            <w:tcW w:w="1276" w:type="dxa"/>
                                                            <w:shd w:val="clear" w:color="auto" w:fill="DEEAF6" w:themeFill="accent1" w:themeFillTint="33"/>
                                                            <w:tcMar>
                                                              <w:top w:w="15" w:type="dxa"/>
                                                              <w:left w:w="108" w:type="dxa"/>
                                                              <w:bottom w:w="0" w:type="dxa"/>
                                                              <w:right w:w="108" w:type="dxa"/>
                                                            </w:tcMar>
                                                            <w:hideMark/>
                                                          </w:tcPr>
                                                          <w:p w14:paraId="48B17F1D" w14:textId="77777777" w:rsidR="001B3304" w:rsidRPr="00104267" w:rsidRDefault="00000000" w:rsidP="00585D47">
                                                            <w:pPr>
                                                              <w:spacing w:line="360" w:lineRule="auto"/>
                                                              <w:rPr>
                                                                <w:rFonts w:ascii="Arial" w:hAnsi="Arial" w:cs="Arial"/>
                                                                <w:sz w:val="18"/>
                                                                <w:szCs w:val="18"/>
                                                                <w:lang w:val="en-GB"/>
                                                              </w:rPr>
                                                            </w:pPr>
                                                            <w:sdt>
                                                              <w:sdtPr>
                                                                <w:rPr>
                                                                  <w:rFonts w:ascii="Arial" w:hAnsi="Arial" w:cs="Arial"/>
                                                                  <w:sz w:val="18"/>
                                                                  <w:szCs w:val="18"/>
                                                                  <w:lang w:val="en-GB"/>
                                                                </w:rPr>
                                                                <w:id w:val="-1838601899"/>
                                                                <w:placeholder>
                                                                  <w:docPart w:val="853FD225310D4B858C2E27F92C0EE6C4"/>
                                                                </w:placeholder>
                                                                <w:showingPlcHdr/>
                                                                <w:dropDownList>
                                                                  <w:listItem w:value="Choose an item."/>
                                                                  <w:listItem w:displayText="Refused membership/registration/right to carry on trade" w:value="Refused membership/registration/right to carry on trade"/>
                                                                  <w:listItem w:displayText="Prohibition order" w:value="Prohibition order"/>
                                                                  <w:listItem w:displayText="Suspended" w:value="Suspended"/>
                                                                  <w:listItem w:displayText="Imprisonment" w:value="Imprisonment"/>
                                                                  <w:listItem w:displayText="Subject of/notified of disciplinary proceeding/investigation" w:value="Subject of/notified of disciplinary proceeding/investigation"/>
                                                                  <w:listItem w:displayText="Subject of/notified of criminal proceeding/investigation" w:value="Subject of/notified of criminal proceeding/investigation"/>
                                                                  <w:listItem w:displayText="Subject of/notified of civil proceeding/investigation" w:value="Subject of/notified of civil proceeding/investigation"/>
                                                                  <w:listItem w:displayText="Subject of complaint" w:value="Subject of complaint"/>
                                                                  <w:listItem w:displayText="Fine" w:value="Fine"/>
                                                                  <w:listItem w:displayText="Warning" w:value="Warning"/>
                                                                  <w:listItem w:displayText="Reprimand" w:value="Reprimand"/>
                                                                </w:dropDownList>
                                                              </w:sdtPr>
                                                              <w:sdtContent>
                                                                <w:r w:rsidR="001B3304" w:rsidRPr="00104267">
                                                                  <w:rPr>
                                                                    <w:rStyle w:val="PlaceholderText"/>
                                                                    <w:rFonts w:ascii="Arial" w:hAnsi="Arial" w:cs="Arial"/>
                                                                    <w:sz w:val="18"/>
                                                                    <w:szCs w:val="18"/>
                                                                  </w:rPr>
                                                                  <w:t>Choose an item.</w:t>
                                                                </w:r>
                                                              </w:sdtContent>
                                                            </w:sdt>
                                                          </w:p>
                                                          <w:p w14:paraId="5C666974" w14:textId="22924CBA" w:rsidR="001B3304" w:rsidRPr="00104267" w:rsidRDefault="001B3304" w:rsidP="00585D47">
                                                            <w:pPr>
                                                              <w:spacing w:after="0" w:line="360" w:lineRule="auto"/>
                                                              <w:rPr>
                                                                <w:rFonts w:ascii="Arial" w:hAnsi="Arial" w:cs="Arial"/>
                                                                <w:sz w:val="18"/>
                                                                <w:szCs w:val="18"/>
                                                                <w:lang w:val="en-GB"/>
                                                              </w:rPr>
                                                            </w:pPr>
                                                            <w:r w:rsidRPr="00104267">
                                                              <w:rPr>
                                                                <w:rFonts w:ascii="Arial" w:hAnsi="Arial" w:cs="Arial"/>
                                                                <w:sz w:val="18"/>
                                                                <w:szCs w:val="18"/>
                                                                <w:lang w:val="en-GB"/>
                                                              </w:rPr>
                                                              <w:t xml:space="preserve">Others: </w:t>
                                                            </w:r>
                                                            <w:r w:rsidR="00DB3F52" w:rsidRPr="00104267">
                                                              <w:rPr>
                                                                <w:rFonts w:ascii="Arial" w:hAnsi="Arial" w:cs="Arial"/>
                                                                <w:sz w:val="18"/>
                                                                <w:szCs w:val="18"/>
                                                                <w:lang w:val="en-GB"/>
                                                              </w:rPr>
                                                              <w:t>D</w:t>
                                                            </w:r>
                                                            <w:r w:rsidRPr="00104267">
                                                              <w:rPr>
                                                                <w:rFonts w:ascii="Arial" w:hAnsi="Arial" w:cs="Arial"/>
                                                                <w:sz w:val="18"/>
                                                                <w:szCs w:val="18"/>
                                                                <w:lang w:val="en-GB"/>
                                                              </w:rPr>
                                                              <w:t>escribe:</w:t>
                                                            </w:r>
                                                          </w:p>
                                                          <w:p w14:paraId="5FE872E3" w14:textId="77777777" w:rsidR="001B3304" w:rsidRPr="00104267" w:rsidRDefault="00000000" w:rsidP="00585D47">
                                                            <w:pPr>
                                                              <w:spacing w:after="0" w:line="360" w:lineRule="auto"/>
                                                              <w:rPr>
                                                                <w:rFonts w:ascii="Arial" w:hAnsi="Arial" w:cs="Arial"/>
                                                                <w:sz w:val="18"/>
                                                                <w:szCs w:val="18"/>
                                                              </w:rPr>
                                                            </w:pPr>
                                                            <w:sdt>
                                                              <w:sdtPr>
                                                                <w:rPr>
                                                                  <w:rFonts w:ascii="Arial" w:hAnsi="Arial" w:cs="Arial"/>
                                                                  <w:sz w:val="18"/>
                                                                  <w:szCs w:val="18"/>
                                                                  <w:lang w:val="en-GB"/>
                                                                </w:rPr>
                                                                <w:id w:val="-1369211751"/>
                                                                <w:placeholder>
                                                                  <w:docPart w:val="F7E42543BC7D4A18ADD60CCFDBD3A69A"/>
                                                                </w:placeholder>
                                                                <w:showingPlcHdr/>
                                                              </w:sdtPr>
                                                              <w:sdtContent>
                                                                <w:r w:rsidR="001B3304" w:rsidRPr="00104267">
                                                                  <w:rPr>
                                                                    <w:rStyle w:val="PlaceholderText"/>
                                                                    <w:rFonts w:ascii="Arial" w:hAnsi="Arial" w:cs="Arial"/>
                                                                    <w:sz w:val="18"/>
                                                                    <w:szCs w:val="18"/>
                                                                  </w:rPr>
                                                                  <w:t>Click here to enter text.</w:t>
                                                                </w:r>
                                                              </w:sdtContent>
                                                            </w:sdt>
                                                          </w:p>
                                                        </w:tc>
                                                        <w:sdt>
                                                          <w:sdtPr>
                                                            <w:rPr>
                                                              <w:rFonts w:ascii="Arial" w:hAnsi="Arial" w:cs="Arial"/>
                                                              <w:sz w:val="18"/>
                                                              <w:szCs w:val="18"/>
                                                            </w:rPr>
                                                            <w:id w:val="1651717504"/>
                                                            <w:placeholder>
                                                              <w:docPart w:val="52156AA985584B9CA055E4659990F872"/>
                                                            </w:placeholder>
                                                            <w:showingPlcHdr/>
                                                            <w:date>
                                                              <w:dateFormat w:val="dd-MM-yy"/>
                                                              <w:lid w:val="en-SG"/>
                                                              <w:storeMappedDataAs w:val="dateTime"/>
                                                              <w:calendar w:val="gregorian"/>
                                                            </w:date>
                                                          </w:sdtPr>
                                                          <w:sdtContent>
                                                            <w:tc>
                                                              <w:tcPr>
                                                                <w:tcW w:w="1127" w:type="dxa"/>
                                                                <w:shd w:val="clear" w:color="auto" w:fill="DEEAF6" w:themeFill="accent1" w:themeFillTint="33"/>
                                                                <w:tcMar>
                                                                  <w:top w:w="15" w:type="dxa"/>
                                                                  <w:left w:w="108" w:type="dxa"/>
                                                                  <w:bottom w:w="0" w:type="dxa"/>
                                                                  <w:right w:w="108" w:type="dxa"/>
                                                                </w:tcMar>
                                                                <w:hideMark/>
                                                              </w:tcPr>
                                                              <w:p w14:paraId="738C4FF2" w14:textId="77777777" w:rsidR="001B3304" w:rsidRPr="00104267" w:rsidRDefault="001B3304" w:rsidP="00585D47">
                                                                <w:pPr>
                                                                  <w:spacing w:line="360" w:lineRule="auto"/>
                                                                  <w:rPr>
                                                                    <w:rFonts w:ascii="Arial" w:hAnsi="Arial" w:cs="Arial"/>
                                                                    <w:sz w:val="18"/>
                                                                    <w:szCs w:val="18"/>
                                                                  </w:rPr>
                                                                </w:pPr>
                                                                <w:r w:rsidRPr="00104267">
                                                                  <w:rPr>
                                                                    <w:rStyle w:val="PlaceholderText"/>
                                                                    <w:rFonts w:ascii="Arial" w:hAnsi="Arial" w:cs="Arial"/>
                                                                    <w:sz w:val="18"/>
                                                                    <w:szCs w:val="18"/>
                                                                  </w:rPr>
                                                                  <w:t>Click or tap to enter a date.</w:t>
                                                                </w:r>
                                                              </w:p>
                                                            </w:tc>
                                                          </w:sdtContent>
                                                        </w:sdt>
                                                        <w:tc>
                                                          <w:tcPr>
                                                            <w:tcW w:w="2416" w:type="dxa"/>
                                                            <w:shd w:val="clear" w:color="auto" w:fill="DEEAF6" w:themeFill="accent1" w:themeFillTint="33"/>
                                                            <w:tcMar>
                                                              <w:top w:w="15" w:type="dxa"/>
                                                              <w:left w:w="108" w:type="dxa"/>
                                                              <w:bottom w:w="0" w:type="dxa"/>
                                                              <w:right w:w="108" w:type="dxa"/>
                                                            </w:tcMar>
                                                            <w:hideMark/>
                                                          </w:tcPr>
                                                          <w:p w14:paraId="68E3DCD0" w14:textId="77777777" w:rsidR="001B3304" w:rsidRPr="00104267" w:rsidRDefault="001B3304" w:rsidP="00585D47">
                                                            <w:pPr>
                                                              <w:spacing w:line="360" w:lineRule="auto"/>
                                                              <w:rPr>
                                                                <w:rFonts w:ascii="Arial" w:hAnsi="Arial" w:cs="Arial"/>
                                                                <w:sz w:val="18"/>
                                                                <w:szCs w:val="18"/>
                                                              </w:rPr>
                                                            </w:pPr>
                                                            <w:r w:rsidRPr="00104267">
                                                              <w:rPr>
                                                                <w:rFonts w:ascii="Arial" w:hAnsi="Arial" w:cs="Arial"/>
                                                                <w:sz w:val="18"/>
                                                                <w:szCs w:val="18"/>
                                                              </w:rPr>
                                                              <w:t> </w:t>
                                                            </w:r>
                                                            <w:sdt>
                                                              <w:sdtPr>
                                                                <w:rPr>
                                                                  <w:rFonts w:ascii="Arial" w:hAnsi="Arial" w:cs="Arial"/>
                                                                  <w:sz w:val="18"/>
                                                                  <w:szCs w:val="18"/>
                                                                  <w:lang w:val="en-GB"/>
                                                                </w:rPr>
                                                                <w:id w:val="314070490"/>
                                                                <w:placeholder>
                                                                  <w:docPart w:val="57C6BA2902284491AECBF0700388D665"/>
                                                                </w:placeholder>
                                                                <w:showingPlcHdr/>
                                                              </w:sdtPr>
                                                              <w:sdtContent>
                                                                <w:r w:rsidRPr="00104267">
                                                                  <w:rPr>
                                                                    <w:rStyle w:val="PlaceholderText"/>
                                                                    <w:rFonts w:ascii="Arial" w:hAnsi="Arial" w:cs="Arial"/>
                                                                    <w:sz w:val="18"/>
                                                                    <w:szCs w:val="18"/>
                                                                  </w:rPr>
                                                                  <w:t>Click here to enter text.</w:t>
                                                                </w:r>
                                                              </w:sdtContent>
                                                            </w:sdt>
                                                          </w:p>
                                                        </w:tc>
                                                        <w:tc>
                                                          <w:tcPr>
                                                            <w:tcW w:w="1081" w:type="dxa"/>
                                                            <w:shd w:val="clear" w:color="auto" w:fill="DEEAF6" w:themeFill="accent1" w:themeFillTint="33"/>
                                                            <w:tcMar>
                                                              <w:top w:w="15" w:type="dxa"/>
                                                              <w:left w:w="108" w:type="dxa"/>
                                                              <w:bottom w:w="0" w:type="dxa"/>
                                                              <w:right w:w="108" w:type="dxa"/>
                                                            </w:tcMar>
                                                            <w:hideMark/>
                                                          </w:tcPr>
                                                          <w:p w14:paraId="089B18F8" w14:textId="77777777" w:rsidR="001B3304" w:rsidRPr="00104267" w:rsidRDefault="001B3304" w:rsidP="00585D47">
                                                            <w:pPr>
                                                              <w:spacing w:line="360" w:lineRule="auto"/>
                                                              <w:rPr>
                                                                <w:rFonts w:ascii="Arial" w:hAnsi="Arial" w:cs="Arial"/>
                                                                <w:sz w:val="18"/>
                                                                <w:szCs w:val="18"/>
                                                              </w:rPr>
                                                            </w:pPr>
                                                            <w:r w:rsidRPr="00104267">
                                                              <w:rPr>
                                                                <w:rFonts w:ascii="Arial" w:hAnsi="Arial" w:cs="Arial"/>
                                                                <w:sz w:val="18"/>
                                                                <w:szCs w:val="18"/>
                                                              </w:rPr>
                                                              <w:t> </w:t>
                                                            </w:r>
                                                            <w:sdt>
                                                              <w:sdtPr>
                                                                <w:rPr>
                                                                  <w:rFonts w:ascii="Arial" w:hAnsi="Arial" w:cs="Arial"/>
                                                                  <w:sz w:val="18"/>
                                                                  <w:szCs w:val="18"/>
                                                                </w:rPr>
                                                                <w:id w:val="-1464882894"/>
                                                                <w:placeholder>
                                                                  <w:docPart w:val="3EC4924314B146DD8FC04A2EC5BC343C"/>
                                                                </w:placeholder>
                                                                <w:showingPlcHdr/>
                                                                <w:dropDownList>
                                                                  <w:listItem w:value="Choose an item."/>
                                                                  <w:listItem w:displayText="Pending" w:value="Pending"/>
                                                                  <w:listItem w:displayText="Finalised" w:value="Finalised"/>
                                                                </w:dropDownList>
                                                              </w:sdtPr>
                                                              <w:sdtContent>
                                                                <w:r w:rsidRPr="00104267">
                                                                  <w:rPr>
                                                                    <w:rStyle w:val="PlaceholderText"/>
                                                                    <w:rFonts w:ascii="Arial" w:hAnsi="Arial" w:cs="Arial"/>
                                                                    <w:sz w:val="18"/>
                                                                    <w:szCs w:val="18"/>
                                                                  </w:rPr>
                                                                  <w:t>Choose an item.</w:t>
                                                                </w:r>
                                                              </w:sdtContent>
                                                            </w:sdt>
                                                          </w:p>
                                                        </w:tc>
                                                        <w:tc>
                                                          <w:tcPr>
                                                            <w:tcW w:w="1471" w:type="dxa"/>
                                                            <w:shd w:val="clear" w:color="auto" w:fill="DEEAF6" w:themeFill="accent1" w:themeFillTint="33"/>
                                                            <w:tcMar>
                                                              <w:top w:w="15" w:type="dxa"/>
                                                              <w:left w:w="108" w:type="dxa"/>
                                                              <w:bottom w:w="0" w:type="dxa"/>
                                                              <w:right w:w="108" w:type="dxa"/>
                                                            </w:tcMar>
                                                            <w:hideMark/>
                                                          </w:tcPr>
                                                          <w:p w14:paraId="411989CE" w14:textId="77777777" w:rsidR="001B3304" w:rsidRPr="00104267" w:rsidRDefault="00000000" w:rsidP="00585D47">
                                                            <w:pPr>
                                                              <w:spacing w:line="360" w:lineRule="auto"/>
                                                              <w:rPr>
                                                                <w:rFonts w:ascii="Arial" w:hAnsi="Arial" w:cs="Arial"/>
                                                                <w:sz w:val="18"/>
                                                                <w:szCs w:val="18"/>
                                                              </w:rPr>
                                                            </w:pPr>
                                                            <w:sdt>
                                                              <w:sdtPr>
                                                                <w:rPr>
                                                                  <w:rFonts w:ascii="Arial" w:hAnsi="Arial" w:cs="Arial"/>
                                                                  <w:sz w:val="18"/>
                                                                  <w:szCs w:val="18"/>
                                                                  <w:lang w:val="en-GB"/>
                                                                </w:rPr>
                                                                <w:id w:val="970335715"/>
                                                                <w:placeholder>
                                                                  <w:docPart w:val="BD0EFBAC52724FA0A36FDE7CA5EEA0CB"/>
                                                                </w:placeholder>
                                                                <w:showingPlcHdr/>
                                                              </w:sdtPr>
                                                              <w:sdtContent>
                                                                <w:r w:rsidR="001B3304" w:rsidRPr="00104267">
                                                                  <w:rPr>
                                                                    <w:rStyle w:val="PlaceholderText"/>
                                                                    <w:rFonts w:ascii="Arial" w:hAnsi="Arial" w:cs="Arial"/>
                                                                    <w:sz w:val="18"/>
                                                                    <w:szCs w:val="18"/>
                                                                  </w:rPr>
                                                                  <w:t>Click here to enter text.</w:t>
                                                                </w:r>
                                                              </w:sdtContent>
                                                            </w:sdt>
                                                          </w:p>
                                                        </w:tc>
                                                        <w:tc>
                                                          <w:tcPr>
                                                            <w:tcW w:w="1701" w:type="dxa"/>
                                                            <w:shd w:val="clear" w:color="auto" w:fill="DEEAF6" w:themeFill="accent1" w:themeFillTint="33"/>
                                                            <w:tcMar>
                                                              <w:top w:w="15" w:type="dxa"/>
                                                              <w:left w:w="108" w:type="dxa"/>
                                                              <w:bottom w:w="0" w:type="dxa"/>
                                                              <w:right w:w="108" w:type="dxa"/>
                                                            </w:tcMar>
                                                            <w:hideMark/>
                                                          </w:tcPr>
                                                          <w:p w14:paraId="0BC88805" w14:textId="77777777" w:rsidR="001B3304" w:rsidRPr="0014046D" w:rsidRDefault="001B3304" w:rsidP="00585D47">
                                                            <w:pPr>
                                                              <w:spacing w:line="360" w:lineRule="auto"/>
                                                              <w:rPr>
                                                                <w:rFonts w:cstheme="minorHAnsi"/>
                                                                <w:sz w:val="18"/>
                                                                <w:szCs w:val="18"/>
                                                              </w:rPr>
                                                            </w:pPr>
                                                            <w:r w:rsidRPr="0014046D">
                                                              <w:rPr>
                                                                <w:rFonts w:cstheme="minorHAnsi"/>
                                                                <w:sz w:val="18"/>
                                                                <w:szCs w:val="18"/>
                                                              </w:rPr>
                                                              <w:t> </w:t>
                                                            </w:r>
                                                            <w:sdt>
                                                              <w:sdtPr>
                                                                <w:rPr>
                                                                  <w:rFonts w:cstheme="minorHAnsi"/>
                                                                  <w:sz w:val="18"/>
                                                                  <w:szCs w:val="18"/>
                                                                  <w:lang w:val="en-GB"/>
                                                                </w:rPr>
                                                                <w:id w:val="-127869335"/>
                                                                <w:placeholder>
                                                                  <w:docPart w:val="AFDE0E4F2F244DA598F4350BB032CE6B"/>
                                                                </w:placeholder>
                                                                <w:showingPlcHdr/>
                                                              </w:sdtPr>
                                                              <w:sdtContent>
                                                                <w:r w:rsidRPr="0014046D">
                                                                  <w:rPr>
                                                                    <w:rStyle w:val="PlaceholderText"/>
                                                                    <w:rFonts w:cstheme="minorHAnsi"/>
                                                                    <w:sz w:val="18"/>
                                                                    <w:szCs w:val="18"/>
                                                                  </w:rPr>
                                                                  <w:t>Click here to enter text.</w:t>
                                                                </w:r>
                                                              </w:sdtContent>
                                                            </w:sdt>
                                                          </w:p>
                                                        </w:tc>
                                                        <w:tc>
                                                          <w:tcPr>
                                                            <w:tcW w:w="1276" w:type="dxa"/>
                                                            <w:shd w:val="clear" w:color="auto" w:fill="DEEAF6" w:themeFill="accent1" w:themeFillTint="33"/>
                                                            <w:tcMar>
                                                              <w:top w:w="15" w:type="dxa"/>
                                                              <w:left w:w="108" w:type="dxa"/>
                                                              <w:bottom w:w="0" w:type="dxa"/>
                                                              <w:right w:w="108" w:type="dxa"/>
                                                            </w:tcMar>
                                                            <w:hideMark/>
                                                          </w:tcPr>
                                                          <w:p w14:paraId="2716D5AD" w14:textId="77777777" w:rsidR="001B3304" w:rsidRPr="0014046D" w:rsidRDefault="001B3304" w:rsidP="00585D47">
                                                            <w:pPr>
                                                              <w:spacing w:line="360" w:lineRule="auto"/>
                                                              <w:rPr>
                                                                <w:rFonts w:cstheme="minorHAnsi"/>
                                                                <w:sz w:val="18"/>
                                                                <w:szCs w:val="18"/>
                                                              </w:rPr>
                                                            </w:pPr>
                                                            <w:r w:rsidRPr="0014046D">
                                                              <w:rPr>
                                                                <w:rFonts w:cstheme="minorHAnsi"/>
                                                                <w:sz w:val="18"/>
                                                                <w:szCs w:val="18"/>
                                                              </w:rPr>
                                                              <w:t> </w:t>
                                                            </w:r>
                                                            <w:sdt>
                                                              <w:sdtPr>
                                                                <w:rPr>
                                                                  <w:rFonts w:cstheme="minorHAnsi"/>
                                                                  <w:sz w:val="18"/>
                                                                  <w:szCs w:val="18"/>
                                                                </w:rPr>
                                                                <w:id w:val="-1434131617"/>
                                                                <w:placeholder>
                                                                  <w:docPart w:val="3AF6DA7EB31E4FF787B05E114E20D6DE"/>
                                                                </w:placeholder>
                                                                <w:showingPlcHdr/>
                                                                <w:dropDownList>
                                                                  <w:listItem w:value="Choose an item."/>
                                                                  <w:listItem w:displayText="Completed" w:value="Completed"/>
                                                                  <w:listItem w:displayText="Ongoing" w:value="Ongoing"/>
                                                                </w:dropDownList>
                                                              </w:sdtPr>
                                                              <w:sdtContent>
                                                                <w:r w:rsidRPr="0014046D">
                                                                  <w:rPr>
                                                                    <w:rStyle w:val="PlaceholderText"/>
                                                                    <w:rFonts w:cstheme="minorHAnsi"/>
                                                                    <w:sz w:val="18"/>
                                                                    <w:szCs w:val="18"/>
                                                                  </w:rPr>
                                                                  <w:t>Choose an item.</w:t>
                                                                </w:r>
                                                              </w:sdtContent>
                                                            </w:sdt>
                                                          </w:p>
                                                        </w:tc>
                                                        <w:tc>
                                                          <w:tcPr>
                                                            <w:tcW w:w="3118" w:type="dxa"/>
                                                            <w:shd w:val="clear" w:color="auto" w:fill="DEEAF6" w:themeFill="accent1" w:themeFillTint="33"/>
                                                            <w:tcMar>
                                                              <w:top w:w="15" w:type="dxa"/>
                                                              <w:left w:w="108" w:type="dxa"/>
                                                              <w:bottom w:w="0" w:type="dxa"/>
                                                              <w:right w:w="108" w:type="dxa"/>
                                                            </w:tcMar>
                                                            <w:hideMark/>
                                                          </w:tcPr>
                                                          <w:p w14:paraId="3210079E" w14:textId="61FB2A9D" w:rsidR="001B3304" w:rsidRPr="0014046D" w:rsidRDefault="00000000" w:rsidP="00585D47">
                                                            <w:pPr>
                                                              <w:spacing w:line="360" w:lineRule="auto"/>
                                                              <w:rPr>
                                                                <w:rFonts w:cstheme="minorHAnsi"/>
                                                                <w:sz w:val="18"/>
                                                                <w:szCs w:val="18"/>
                                                              </w:rPr>
                                                            </w:pPr>
                                                            <w:sdt>
                                                              <w:sdtPr>
                                                                <w:rPr>
                                                                  <w:rFonts w:cstheme="minorHAnsi"/>
                                                                  <w:sz w:val="18"/>
                                                                  <w:szCs w:val="18"/>
                                                                  <w:lang w:val="en-GB"/>
                                                                </w:rPr>
                                                                <w:id w:val="-969972503"/>
                                                                <w:placeholder>
                                                                  <w:docPart w:val="150058DA5C6346EA95E2AD18A0A73B4C"/>
                                                                </w:placeholder>
                                                                <w:showingPlcHdr/>
                                                              </w:sdtPr>
                                                              <w:sdtContent>
                                                                <w:r w:rsidR="002328C4" w:rsidRPr="0014046D">
                                                                  <w:rPr>
                                                                    <w:rStyle w:val="PlaceholderText"/>
                                                                    <w:rFonts w:cstheme="minorHAnsi"/>
                                                                    <w:sz w:val="18"/>
                                                                    <w:szCs w:val="18"/>
                                                                  </w:rPr>
                                                                  <w:t>Click here to enter text.</w:t>
                                                                </w:r>
                                                              </w:sdtContent>
                                                            </w:sdt>
                                                          </w:p>
                                                        </w:tc>
                                                      </w:tr>
                                                    </w:sdtContent>
                                                  </w:sdt>
                                                </w:sdtContent>
                                              </w:sdt>
                                            </w:tbl>
                                          </w:sdtContent>
                                        </w:sdt>
                                      </w:sdtContent>
                                    </w:sdt>
                                  </w:sdtContent>
                                </w:sdt>
                              </w:sdtContent>
                            </w:sdt>
                          </w:sdtContent>
                        </w:sdt>
                      </w:sdtContent>
                    </w:sdt>
                  </w:sdtContent>
                </w:sdt>
              </w:sdtContent>
            </w:sdt>
          </w:sdtContent>
        </w:sdt>
      </w:sdtContent>
    </w:sdt>
    <w:p w14:paraId="000B1323" w14:textId="2BC4B4AC" w:rsidR="003B2E7E" w:rsidRPr="0014046D" w:rsidRDefault="003B2E7E" w:rsidP="00585D47">
      <w:pPr>
        <w:spacing w:after="0" w:line="288" w:lineRule="auto"/>
        <w:rPr>
          <w:rFonts w:cstheme="minorHAnsi"/>
          <w:sz w:val="20"/>
        </w:rPr>
      </w:pPr>
    </w:p>
    <w:p w14:paraId="43E9DEA9" w14:textId="553D1114" w:rsidR="003B2E7E" w:rsidRPr="0014046D" w:rsidRDefault="003B2E7E" w:rsidP="00585D47">
      <w:pPr>
        <w:spacing w:after="0" w:line="288" w:lineRule="auto"/>
        <w:rPr>
          <w:rFonts w:cstheme="minorHAnsi"/>
          <w:bCs/>
          <w:sz w:val="18"/>
          <w:szCs w:val="18"/>
        </w:rPr>
      </w:pPr>
      <w:r w:rsidRPr="0014046D">
        <w:rPr>
          <w:rFonts w:cstheme="minorHAnsi"/>
          <w:bCs/>
          <w:sz w:val="18"/>
          <w:szCs w:val="18"/>
          <w:vertAlign w:val="superscript"/>
        </w:rPr>
        <w:t xml:space="preserve">1 </w:t>
      </w:r>
      <w:r w:rsidRPr="0014046D">
        <w:rPr>
          <w:rFonts w:cstheme="minorHAnsi"/>
          <w:bCs/>
          <w:sz w:val="18"/>
          <w:szCs w:val="18"/>
        </w:rPr>
        <w:t xml:space="preserve">Indicate the item number of the fit and proper criteria per Section </w:t>
      </w:r>
      <w:r w:rsidR="00AE0751">
        <w:rPr>
          <w:rFonts w:cstheme="minorHAnsi"/>
          <w:bCs/>
          <w:sz w:val="18"/>
          <w:szCs w:val="18"/>
        </w:rPr>
        <w:t>V</w:t>
      </w:r>
      <w:r w:rsidR="00AE0751" w:rsidRPr="0014046D">
        <w:rPr>
          <w:rFonts w:cstheme="minorHAnsi"/>
          <w:bCs/>
          <w:sz w:val="18"/>
          <w:szCs w:val="18"/>
        </w:rPr>
        <w:t xml:space="preserve"> </w:t>
      </w:r>
      <w:r w:rsidRPr="0014046D">
        <w:rPr>
          <w:rFonts w:cstheme="minorHAnsi"/>
          <w:bCs/>
          <w:sz w:val="18"/>
          <w:szCs w:val="18"/>
        </w:rPr>
        <w:t xml:space="preserve">where there is affirmative response, e.g. </w:t>
      </w:r>
      <w:proofErr w:type="gramStart"/>
      <w:r w:rsidRPr="0014046D">
        <w:rPr>
          <w:rFonts w:cstheme="minorHAnsi"/>
          <w:bCs/>
          <w:sz w:val="18"/>
          <w:szCs w:val="18"/>
        </w:rPr>
        <w:t>1.(</w:t>
      </w:r>
      <w:proofErr w:type="gramEnd"/>
      <w:r w:rsidRPr="0014046D">
        <w:rPr>
          <w:rFonts w:cstheme="minorHAnsi"/>
          <w:bCs/>
          <w:sz w:val="18"/>
          <w:szCs w:val="18"/>
        </w:rPr>
        <w:t>g).</w:t>
      </w:r>
      <w:r w:rsidRPr="0014046D">
        <w:rPr>
          <w:rFonts w:cstheme="minorHAnsi"/>
          <w:bCs/>
          <w:sz w:val="18"/>
          <w:szCs w:val="18"/>
        </w:rPr>
        <w:br/>
      </w:r>
      <w:r w:rsidRPr="0014046D">
        <w:rPr>
          <w:rFonts w:cstheme="minorHAnsi"/>
          <w:bCs/>
          <w:sz w:val="18"/>
          <w:szCs w:val="18"/>
          <w:vertAlign w:val="superscript"/>
        </w:rPr>
        <w:t>2</w:t>
      </w:r>
      <w:r w:rsidRPr="0014046D">
        <w:rPr>
          <w:rFonts w:cstheme="minorHAnsi"/>
          <w:bCs/>
          <w:sz w:val="18"/>
          <w:szCs w:val="18"/>
        </w:rPr>
        <w:t xml:space="preserve"> Indicate one of the following, or where the categories below are not applicable, briefly describe the nature of the incident:</w:t>
      </w:r>
    </w:p>
    <w:p w14:paraId="7E0FD508" w14:textId="78B8D330" w:rsidR="003B2E7E" w:rsidRPr="0014046D" w:rsidRDefault="003B2E7E" w:rsidP="006A0F1B">
      <w:pPr>
        <w:pStyle w:val="ListParagraph"/>
        <w:numPr>
          <w:ilvl w:val="0"/>
          <w:numId w:val="10"/>
        </w:numPr>
        <w:spacing w:after="0" w:line="288" w:lineRule="auto"/>
        <w:rPr>
          <w:rFonts w:cstheme="minorHAnsi"/>
          <w:bCs/>
          <w:sz w:val="18"/>
          <w:szCs w:val="18"/>
        </w:rPr>
      </w:pPr>
      <w:r w:rsidRPr="0014046D">
        <w:rPr>
          <w:rFonts w:cstheme="minorHAnsi"/>
          <w:sz w:val="18"/>
          <w:szCs w:val="18"/>
          <w:lang w:val="en-US"/>
        </w:rPr>
        <w:t>Refused membership/registration/right to carry on trade</w:t>
      </w:r>
    </w:p>
    <w:p w14:paraId="510FBD57"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rPr>
        <w:t>Prohibition order</w:t>
      </w:r>
    </w:p>
    <w:p w14:paraId="63DF8CBE"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rPr>
        <w:t>Suspended</w:t>
      </w:r>
    </w:p>
    <w:p w14:paraId="12274292"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rPr>
        <w:t>Imprisonment</w:t>
      </w:r>
    </w:p>
    <w:p w14:paraId="0731A3F3"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lang w:val="en-US"/>
        </w:rPr>
        <w:t>Subject of/notified of disciplinary proceeding/investigation</w:t>
      </w:r>
    </w:p>
    <w:p w14:paraId="166B4AA4"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lang w:val="en-US"/>
        </w:rPr>
        <w:t>Subject of/notified of criminal proceeding/investigation</w:t>
      </w:r>
    </w:p>
    <w:p w14:paraId="2D1B333F"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lang w:val="en-US"/>
        </w:rPr>
        <w:t>Subject of/notified of civil proceeding/investigation</w:t>
      </w:r>
    </w:p>
    <w:p w14:paraId="0789BE2C"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lang w:val="en-US"/>
        </w:rPr>
        <w:t>Subject of complaint</w:t>
      </w:r>
    </w:p>
    <w:p w14:paraId="4A515FFF"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lang w:val="en-US"/>
        </w:rPr>
        <w:t>Fine</w:t>
      </w:r>
    </w:p>
    <w:p w14:paraId="2EDC9474" w14:textId="77777777" w:rsidR="00EE64A2" w:rsidRPr="0014046D" w:rsidRDefault="00EE64A2" w:rsidP="006A0F1B">
      <w:pPr>
        <w:pStyle w:val="ListParagraph"/>
        <w:numPr>
          <w:ilvl w:val="0"/>
          <w:numId w:val="10"/>
        </w:numPr>
        <w:spacing w:line="288" w:lineRule="auto"/>
        <w:rPr>
          <w:rFonts w:cstheme="minorHAnsi"/>
          <w:sz w:val="18"/>
          <w:szCs w:val="18"/>
        </w:rPr>
      </w:pPr>
      <w:r w:rsidRPr="0014046D">
        <w:rPr>
          <w:rFonts w:cstheme="minorHAnsi"/>
          <w:sz w:val="18"/>
          <w:szCs w:val="18"/>
        </w:rPr>
        <w:t>Warning</w:t>
      </w:r>
    </w:p>
    <w:p w14:paraId="198F6212" w14:textId="54CF308F" w:rsidR="00463AD2" w:rsidRPr="0014046D" w:rsidRDefault="00EE64A2" w:rsidP="006A0F1B">
      <w:pPr>
        <w:pStyle w:val="ListParagraph"/>
        <w:numPr>
          <w:ilvl w:val="0"/>
          <w:numId w:val="10"/>
        </w:numPr>
        <w:spacing w:after="0" w:line="288" w:lineRule="auto"/>
        <w:jc w:val="both"/>
        <w:rPr>
          <w:rFonts w:cstheme="minorHAnsi"/>
          <w:sz w:val="20"/>
        </w:rPr>
      </w:pPr>
      <w:r w:rsidRPr="0014046D">
        <w:rPr>
          <w:rFonts w:cstheme="minorHAnsi"/>
          <w:sz w:val="18"/>
          <w:szCs w:val="18"/>
        </w:rPr>
        <w:t>Reprimand</w:t>
      </w:r>
    </w:p>
    <w:sectPr w:rsidR="00463AD2" w:rsidRPr="0014046D" w:rsidSect="00712942">
      <w:pgSz w:w="16838" w:h="11906" w:orient="landscape"/>
      <w:pgMar w:top="720" w:right="720" w:bottom="720" w:left="72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BF08EA" w14:textId="77777777" w:rsidR="005E5A42" w:rsidRDefault="005E5A42" w:rsidP="00F73F65">
      <w:pPr>
        <w:spacing w:after="0" w:line="240" w:lineRule="auto"/>
      </w:pPr>
      <w:r>
        <w:separator/>
      </w:r>
    </w:p>
  </w:endnote>
  <w:endnote w:type="continuationSeparator" w:id="0">
    <w:p w14:paraId="39B77828" w14:textId="77777777" w:rsidR="005E5A42" w:rsidRDefault="005E5A42" w:rsidP="00F73F65">
      <w:pPr>
        <w:spacing w:after="0" w:line="240" w:lineRule="auto"/>
      </w:pPr>
      <w:r>
        <w:continuationSeparator/>
      </w:r>
    </w:p>
  </w:endnote>
  <w:endnote w:type="continuationNotice" w:id="1">
    <w:p w14:paraId="06A660D9" w14:textId="77777777" w:rsidR="005E5A42" w:rsidRDefault="005E5A4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5002EFF" w:usb1="C200ACFF" w:usb2="00000009" w:usb3="00000000" w:csb0="000001FF" w:csb1="00000000"/>
  </w:font>
  <w:font w:name="Aptos">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40172621"/>
      <w:docPartObj>
        <w:docPartGallery w:val="Page Numbers (Bottom of Page)"/>
        <w:docPartUnique/>
      </w:docPartObj>
    </w:sdtPr>
    <w:sdtEndPr>
      <w:rPr>
        <w:noProof/>
      </w:rPr>
    </w:sdtEndPr>
    <w:sdtContent>
      <w:p w14:paraId="3A6CB293" w14:textId="111D58DF" w:rsidR="004301DE" w:rsidRDefault="004301DE">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0E95DD0C" w14:textId="5CAB4434" w:rsidR="004301DE" w:rsidRDefault="00266103">
    <w:pPr>
      <w:pStyle w:val="Footer"/>
    </w:pPr>
    <w:r>
      <w:t xml:space="preserve">Revised </w:t>
    </w:r>
    <w:r w:rsidR="00336324">
      <w:t>4 June</w:t>
    </w:r>
    <w:r w:rsidR="00FD054C">
      <w:t xml:space="preserve"> 202</w:t>
    </w:r>
    <w:r w:rsidR="00336324">
      <w:t>6</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91563B" w14:textId="77777777" w:rsidR="005E5A42" w:rsidRDefault="005E5A42" w:rsidP="00F73F65">
      <w:pPr>
        <w:spacing w:after="0" w:line="240" w:lineRule="auto"/>
      </w:pPr>
      <w:r>
        <w:separator/>
      </w:r>
    </w:p>
  </w:footnote>
  <w:footnote w:type="continuationSeparator" w:id="0">
    <w:p w14:paraId="6379C3D6" w14:textId="77777777" w:rsidR="005E5A42" w:rsidRDefault="005E5A42" w:rsidP="00F73F65">
      <w:pPr>
        <w:spacing w:after="0" w:line="240" w:lineRule="auto"/>
      </w:pPr>
      <w:r>
        <w:continuationSeparator/>
      </w:r>
    </w:p>
  </w:footnote>
  <w:footnote w:type="continuationNotice" w:id="1">
    <w:p w14:paraId="26CCE76B" w14:textId="77777777" w:rsidR="005E5A42" w:rsidRDefault="005E5A42">
      <w:pPr>
        <w:spacing w:after="0" w:line="240" w:lineRule="auto"/>
      </w:pPr>
    </w:p>
  </w:footnote>
  <w:footnote w:id="2">
    <w:p w14:paraId="241D3932" w14:textId="07E35456" w:rsidR="00A02C73" w:rsidRPr="00A02C73" w:rsidRDefault="00A02C73">
      <w:pPr>
        <w:pStyle w:val="FootnoteText"/>
        <w:rPr>
          <w:rFonts w:cstheme="minorHAnsi"/>
          <w:sz w:val="18"/>
          <w:szCs w:val="18"/>
          <w:lang w:val="en-US"/>
        </w:rPr>
      </w:pPr>
      <w:r w:rsidRPr="00401B3A">
        <w:rPr>
          <w:rStyle w:val="FootnoteReference"/>
          <w:rFonts w:cstheme="minorHAnsi"/>
          <w:sz w:val="18"/>
          <w:szCs w:val="18"/>
        </w:rPr>
        <w:footnoteRef/>
      </w:r>
      <w:r w:rsidRPr="00401B3A">
        <w:rPr>
          <w:rFonts w:cstheme="minorHAnsi"/>
          <w:sz w:val="18"/>
          <w:szCs w:val="18"/>
        </w:rPr>
        <w:t xml:space="preserve"> The Examples are not exhaustive and are on the assumption </w:t>
      </w:r>
      <w:r w:rsidRPr="00401B3A">
        <w:rPr>
          <w:rFonts w:cstheme="minorHAnsi"/>
          <w:sz w:val="18"/>
          <w:szCs w:val="18"/>
          <w:lang w:val="en-US"/>
        </w:rPr>
        <w:t>that there is no other relationship or arrangement (formal or informal) between such persons.</w:t>
      </w:r>
    </w:p>
  </w:footnote>
  <w:footnote w:id="3">
    <w:p w14:paraId="57CC61B5" w14:textId="6E830735" w:rsidR="00C27A92" w:rsidRPr="001573A2" w:rsidRDefault="00C27A92" w:rsidP="00C27A92">
      <w:pPr>
        <w:pStyle w:val="FootnoteText"/>
        <w:rPr>
          <w:rFonts w:ascii="Calibri" w:hAnsi="Calibri" w:cs="Calibri"/>
          <w:sz w:val="18"/>
          <w:szCs w:val="18"/>
          <w:lang w:val="en-US"/>
        </w:rPr>
      </w:pPr>
      <w:r w:rsidRPr="001573A2">
        <w:rPr>
          <w:rStyle w:val="FootnoteReference"/>
          <w:rFonts w:ascii="Calibri" w:hAnsi="Calibri" w:cs="Calibri"/>
          <w:sz w:val="18"/>
          <w:szCs w:val="18"/>
        </w:rPr>
        <w:footnoteRef/>
      </w:r>
      <w:r w:rsidRPr="001573A2">
        <w:rPr>
          <w:rFonts w:ascii="Calibri" w:hAnsi="Calibri" w:cs="Calibri"/>
          <w:sz w:val="18"/>
          <w:szCs w:val="18"/>
        </w:rPr>
        <w:t xml:space="preserve"> </w:t>
      </w:r>
      <w:r w:rsidRPr="001573A2">
        <w:rPr>
          <w:rFonts w:ascii="Calibri" w:hAnsi="Calibri" w:cs="Calibri"/>
          <w:sz w:val="18"/>
          <w:szCs w:val="18"/>
          <w:lang w:val="en-US"/>
        </w:rPr>
        <w:t>In these Examples, a reference to “</w:t>
      </w:r>
      <w:r w:rsidRPr="001573A2">
        <w:rPr>
          <w:rFonts w:ascii="Calibri" w:hAnsi="Calibri" w:cs="Calibri"/>
          <w:i/>
          <w:iCs/>
          <w:sz w:val="18"/>
          <w:szCs w:val="18"/>
          <w:lang w:val="en-US"/>
        </w:rPr>
        <w:t>A</w:t>
      </w:r>
      <w:r w:rsidRPr="001573A2">
        <w:rPr>
          <w:rFonts w:ascii="Calibri" w:hAnsi="Calibri" w:cs="Calibri"/>
          <w:sz w:val="18"/>
          <w:szCs w:val="18"/>
          <w:lang w:val="en-US"/>
        </w:rPr>
        <w:t xml:space="preserve"> being x% owned by </w:t>
      </w:r>
      <w:r w:rsidRPr="001573A2">
        <w:rPr>
          <w:rFonts w:ascii="Calibri" w:hAnsi="Calibri" w:cs="Calibri"/>
          <w:i/>
          <w:iCs/>
          <w:sz w:val="18"/>
          <w:szCs w:val="18"/>
          <w:lang w:val="en-US"/>
        </w:rPr>
        <w:t>B</w:t>
      </w:r>
      <w:r w:rsidRPr="001573A2">
        <w:rPr>
          <w:rFonts w:ascii="Calibri" w:hAnsi="Calibri" w:cs="Calibri"/>
          <w:sz w:val="18"/>
          <w:szCs w:val="18"/>
          <w:lang w:val="en-US"/>
        </w:rPr>
        <w:t>” means that B holds x% of th</w:t>
      </w:r>
      <w:r w:rsidRPr="00401B3A">
        <w:rPr>
          <w:rFonts w:ascii="Calibri" w:hAnsi="Calibri" w:cs="Calibri"/>
          <w:sz w:val="18"/>
          <w:szCs w:val="18"/>
          <w:lang w:val="en-US"/>
        </w:rPr>
        <w:t>e issued share</w:t>
      </w:r>
      <w:r w:rsidR="00A41DD7" w:rsidRPr="00401B3A">
        <w:rPr>
          <w:rFonts w:ascii="Calibri" w:hAnsi="Calibri" w:cs="Calibri"/>
          <w:sz w:val="18"/>
          <w:szCs w:val="18"/>
          <w:lang w:val="en-US"/>
        </w:rPr>
        <w:t>s</w:t>
      </w:r>
      <w:r w:rsidRPr="00401B3A">
        <w:rPr>
          <w:rFonts w:ascii="Calibri" w:hAnsi="Calibri" w:cs="Calibri"/>
          <w:sz w:val="18"/>
          <w:szCs w:val="18"/>
          <w:lang w:val="en-US"/>
        </w:rPr>
        <w:t xml:space="preserve"> in </w:t>
      </w:r>
      <w:r w:rsidRPr="00401B3A">
        <w:rPr>
          <w:rFonts w:ascii="Calibri" w:hAnsi="Calibri" w:cs="Calibri"/>
          <w:i/>
          <w:iCs/>
          <w:sz w:val="18"/>
          <w:szCs w:val="18"/>
          <w:lang w:val="en-US"/>
        </w:rPr>
        <w:t>A</w:t>
      </w:r>
      <w:r w:rsidRPr="001573A2">
        <w:rPr>
          <w:rFonts w:ascii="Calibri" w:hAnsi="Calibri" w:cs="Calibri"/>
          <w:sz w:val="18"/>
          <w:szCs w:val="18"/>
          <w:lang w:val="en-US"/>
        </w:rPr>
        <w:t xml:space="preserve"> which entitles B to control x% of voting power in </w:t>
      </w:r>
      <w:r w:rsidRPr="001573A2">
        <w:rPr>
          <w:rFonts w:ascii="Calibri" w:hAnsi="Calibri" w:cs="Calibri"/>
          <w:i/>
          <w:iCs/>
          <w:sz w:val="18"/>
          <w:szCs w:val="18"/>
          <w:lang w:val="en-US"/>
        </w:rPr>
        <w:t>A</w:t>
      </w:r>
      <w:r w:rsidRPr="001573A2">
        <w:rPr>
          <w:rFonts w:ascii="Calibri" w:hAnsi="Calibri" w:cs="Calibri"/>
          <w:sz w:val="18"/>
          <w:szCs w:val="18"/>
          <w:lang w:val="en-US"/>
        </w:rPr>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5A51B1"/>
    <w:multiLevelType w:val="hybridMultilevel"/>
    <w:tmpl w:val="9BF0C600"/>
    <w:lvl w:ilvl="0" w:tplc="DDD4A94E">
      <w:start w:val="1"/>
      <w:numFmt w:val="bullet"/>
      <w:lvlText w:val="-"/>
      <w:lvlJc w:val="left"/>
      <w:pPr>
        <w:ind w:left="400" w:hanging="360"/>
      </w:pPr>
      <w:rPr>
        <w:rFonts w:ascii="Arial" w:eastAsiaTheme="minorEastAsia" w:hAnsi="Arial" w:cs="Arial" w:hint="default"/>
      </w:rPr>
    </w:lvl>
    <w:lvl w:ilvl="1" w:tplc="48090003" w:tentative="1">
      <w:start w:val="1"/>
      <w:numFmt w:val="bullet"/>
      <w:lvlText w:val="o"/>
      <w:lvlJc w:val="left"/>
      <w:pPr>
        <w:ind w:left="1120" w:hanging="360"/>
      </w:pPr>
      <w:rPr>
        <w:rFonts w:ascii="Courier New" w:hAnsi="Courier New" w:cs="Courier New" w:hint="default"/>
      </w:rPr>
    </w:lvl>
    <w:lvl w:ilvl="2" w:tplc="48090005" w:tentative="1">
      <w:start w:val="1"/>
      <w:numFmt w:val="bullet"/>
      <w:lvlText w:val=""/>
      <w:lvlJc w:val="left"/>
      <w:pPr>
        <w:ind w:left="1840" w:hanging="360"/>
      </w:pPr>
      <w:rPr>
        <w:rFonts w:ascii="Wingdings" w:hAnsi="Wingdings" w:hint="default"/>
      </w:rPr>
    </w:lvl>
    <w:lvl w:ilvl="3" w:tplc="48090001" w:tentative="1">
      <w:start w:val="1"/>
      <w:numFmt w:val="bullet"/>
      <w:lvlText w:val=""/>
      <w:lvlJc w:val="left"/>
      <w:pPr>
        <w:ind w:left="2560" w:hanging="360"/>
      </w:pPr>
      <w:rPr>
        <w:rFonts w:ascii="Symbol" w:hAnsi="Symbol" w:hint="default"/>
      </w:rPr>
    </w:lvl>
    <w:lvl w:ilvl="4" w:tplc="48090003" w:tentative="1">
      <w:start w:val="1"/>
      <w:numFmt w:val="bullet"/>
      <w:lvlText w:val="o"/>
      <w:lvlJc w:val="left"/>
      <w:pPr>
        <w:ind w:left="3280" w:hanging="360"/>
      </w:pPr>
      <w:rPr>
        <w:rFonts w:ascii="Courier New" w:hAnsi="Courier New" w:cs="Courier New" w:hint="default"/>
      </w:rPr>
    </w:lvl>
    <w:lvl w:ilvl="5" w:tplc="48090005" w:tentative="1">
      <w:start w:val="1"/>
      <w:numFmt w:val="bullet"/>
      <w:lvlText w:val=""/>
      <w:lvlJc w:val="left"/>
      <w:pPr>
        <w:ind w:left="4000" w:hanging="360"/>
      </w:pPr>
      <w:rPr>
        <w:rFonts w:ascii="Wingdings" w:hAnsi="Wingdings" w:hint="default"/>
      </w:rPr>
    </w:lvl>
    <w:lvl w:ilvl="6" w:tplc="48090001" w:tentative="1">
      <w:start w:val="1"/>
      <w:numFmt w:val="bullet"/>
      <w:lvlText w:val=""/>
      <w:lvlJc w:val="left"/>
      <w:pPr>
        <w:ind w:left="4720" w:hanging="360"/>
      </w:pPr>
      <w:rPr>
        <w:rFonts w:ascii="Symbol" w:hAnsi="Symbol" w:hint="default"/>
      </w:rPr>
    </w:lvl>
    <w:lvl w:ilvl="7" w:tplc="48090003" w:tentative="1">
      <w:start w:val="1"/>
      <w:numFmt w:val="bullet"/>
      <w:lvlText w:val="o"/>
      <w:lvlJc w:val="left"/>
      <w:pPr>
        <w:ind w:left="5440" w:hanging="360"/>
      </w:pPr>
      <w:rPr>
        <w:rFonts w:ascii="Courier New" w:hAnsi="Courier New" w:cs="Courier New" w:hint="default"/>
      </w:rPr>
    </w:lvl>
    <w:lvl w:ilvl="8" w:tplc="48090005" w:tentative="1">
      <w:start w:val="1"/>
      <w:numFmt w:val="bullet"/>
      <w:lvlText w:val=""/>
      <w:lvlJc w:val="left"/>
      <w:pPr>
        <w:ind w:left="6160" w:hanging="360"/>
      </w:pPr>
      <w:rPr>
        <w:rFonts w:ascii="Wingdings" w:hAnsi="Wingdings" w:hint="default"/>
      </w:rPr>
    </w:lvl>
  </w:abstractNum>
  <w:abstractNum w:abstractNumId="1" w15:restartNumberingAfterBreak="0">
    <w:nsid w:val="0B711809"/>
    <w:multiLevelType w:val="hybridMultilevel"/>
    <w:tmpl w:val="13FE5E78"/>
    <w:lvl w:ilvl="0" w:tplc="00EA47A0">
      <w:start w:val="1"/>
      <w:numFmt w:val="lowerRoman"/>
      <w:lvlText w:val="(%1)"/>
      <w:lvlJc w:val="left"/>
      <w:pPr>
        <w:ind w:left="1287" w:hanging="720"/>
      </w:pPr>
      <w:rPr>
        <w:rFonts w:hint="default"/>
      </w:rPr>
    </w:lvl>
    <w:lvl w:ilvl="1" w:tplc="48090019" w:tentative="1">
      <w:start w:val="1"/>
      <w:numFmt w:val="lowerLetter"/>
      <w:lvlText w:val="%2."/>
      <w:lvlJc w:val="left"/>
      <w:pPr>
        <w:ind w:left="1647" w:hanging="360"/>
      </w:pPr>
    </w:lvl>
    <w:lvl w:ilvl="2" w:tplc="4809001B" w:tentative="1">
      <w:start w:val="1"/>
      <w:numFmt w:val="lowerRoman"/>
      <w:lvlText w:val="%3."/>
      <w:lvlJc w:val="right"/>
      <w:pPr>
        <w:ind w:left="2367" w:hanging="180"/>
      </w:pPr>
    </w:lvl>
    <w:lvl w:ilvl="3" w:tplc="4809000F" w:tentative="1">
      <w:start w:val="1"/>
      <w:numFmt w:val="decimal"/>
      <w:lvlText w:val="%4."/>
      <w:lvlJc w:val="left"/>
      <w:pPr>
        <w:ind w:left="3087" w:hanging="360"/>
      </w:pPr>
    </w:lvl>
    <w:lvl w:ilvl="4" w:tplc="48090019" w:tentative="1">
      <w:start w:val="1"/>
      <w:numFmt w:val="lowerLetter"/>
      <w:lvlText w:val="%5."/>
      <w:lvlJc w:val="left"/>
      <w:pPr>
        <w:ind w:left="3807" w:hanging="360"/>
      </w:pPr>
    </w:lvl>
    <w:lvl w:ilvl="5" w:tplc="4809001B" w:tentative="1">
      <w:start w:val="1"/>
      <w:numFmt w:val="lowerRoman"/>
      <w:lvlText w:val="%6."/>
      <w:lvlJc w:val="right"/>
      <w:pPr>
        <w:ind w:left="4527" w:hanging="180"/>
      </w:pPr>
    </w:lvl>
    <w:lvl w:ilvl="6" w:tplc="4809000F" w:tentative="1">
      <w:start w:val="1"/>
      <w:numFmt w:val="decimal"/>
      <w:lvlText w:val="%7."/>
      <w:lvlJc w:val="left"/>
      <w:pPr>
        <w:ind w:left="5247" w:hanging="360"/>
      </w:pPr>
    </w:lvl>
    <w:lvl w:ilvl="7" w:tplc="48090019" w:tentative="1">
      <w:start w:val="1"/>
      <w:numFmt w:val="lowerLetter"/>
      <w:lvlText w:val="%8."/>
      <w:lvlJc w:val="left"/>
      <w:pPr>
        <w:ind w:left="5967" w:hanging="360"/>
      </w:pPr>
    </w:lvl>
    <w:lvl w:ilvl="8" w:tplc="4809001B" w:tentative="1">
      <w:start w:val="1"/>
      <w:numFmt w:val="lowerRoman"/>
      <w:lvlText w:val="%9."/>
      <w:lvlJc w:val="right"/>
      <w:pPr>
        <w:ind w:left="6687" w:hanging="180"/>
      </w:pPr>
    </w:lvl>
  </w:abstractNum>
  <w:abstractNum w:abstractNumId="2" w15:restartNumberingAfterBreak="0">
    <w:nsid w:val="0E700B66"/>
    <w:multiLevelType w:val="hybridMultilevel"/>
    <w:tmpl w:val="05142138"/>
    <w:lvl w:ilvl="0" w:tplc="402AF39C">
      <w:start w:val="1"/>
      <w:numFmt w:val="lowerLetter"/>
      <w:lvlText w:val="(%1)"/>
      <w:lvlJc w:val="left"/>
      <w:pPr>
        <w:ind w:left="1080" w:hanging="360"/>
      </w:pPr>
      <w:rPr>
        <w:rFonts w:hint="default"/>
      </w:rPr>
    </w:lvl>
    <w:lvl w:ilvl="1" w:tplc="48090019" w:tentative="1">
      <w:start w:val="1"/>
      <w:numFmt w:val="lowerLetter"/>
      <w:lvlText w:val="%2."/>
      <w:lvlJc w:val="left"/>
      <w:pPr>
        <w:ind w:left="1800" w:hanging="360"/>
      </w:pPr>
    </w:lvl>
    <w:lvl w:ilvl="2" w:tplc="4809001B" w:tentative="1">
      <w:start w:val="1"/>
      <w:numFmt w:val="lowerRoman"/>
      <w:lvlText w:val="%3."/>
      <w:lvlJc w:val="right"/>
      <w:pPr>
        <w:ind w:left="2520" w:hanging="180"/>
      </w:pPr>
    </w:lvl>
    <w:lvl w:ilvl="3" w:tplc="4809000F" w:tentative="1">
      <w:start w:val="1"/>
      <w:numFmt w:val="decimal"/>
      <w:lvlText w:val="%4."/>
      <w:lvlJc w:val="left"/>
      <w:pPr>
        <w:ind w:left="3240" w:hanging="360"/>
      </w:pPr>
    </w:lvl>
    <w:lvl w:ilvl="4" w:tplc="48090019" w:tentative="1">
      <w:start w:val="1"/>
      <w:numFmt w:val="lowerLetter"/>
      <w:lvlText w:val="%5."/>
      <w:lvlJc w:val="left"/>
      <w:pPr>
        <w:ind w:left="3960" w:hanging="360"/>
      </w:pPr>
    </w:lvl>
    <w:lvl w:ilvl="5" w:tplc="4809001B" w:tentative="1">
      <w:start w:val="1"/>
      <w:numFmt w:val="lowerRoman"/>
      <w:lvlText w:val="%6."/>
      <w:lvlJc w:val="right"/>
      <w:pPr>
        <w:ind w:left="4680" w:hanging="180"/>
      </w:pPr>
    </w:lvl>
    <w:lvl w:ilvl="6" w:tplc="4809000F" w:tentative="1">
      <w:start w:val="1"/>
      <w:numFmt w:val="decimal"/>
      <w:lvlText w:val="%7."/>
      <w:lvlJc w:val="left"/>
      <w:pPr>
        <w:ind w:left="5400" w:hanging="360"/>
      </w:pPr>
    </w:lvl>
    <w:lvl w:ilvl="7" w:tplc="48090019" w:tentative="1">
      <w:start w:val="1"/>
      <w:numFmt w:val="lowerLetter"/>
      <w:lvlText w:val="%8."/>
      <w:lvlJc w:val="left"/>
      <w:pPr>
        <w:ind w:left="6120" w:hanging="360"/>
      </w:pPr>
    </w:lvl>
    <w:lvl w:ilvl="8" w:tplc="4809001B" w:tentative="1">
      <w:start w:val="1"/>
      <w:numFmt w:val="lowerRoman"/>
      <w:lvlText w:val="%9."/>
      <w:lvlJc w:val="right"/>
      <w:pPr>
        <w:ind w:left="6840" w:hanging="180"/>
      </w:pPr>
    </w:lvl>
  </w:abstractNum>
  <w:abstractNum w:abstractNumId="3" w15:restartNumberingAfterBreak="0">
    <w:nsid w:val="0F6840E4"/>
    <w:multiLevelType w:val="hybridMultilevel"/>
    <w:tmpl w:val="A6FC7AC2"/>
    <w:lvl w:ilvl="0" w:tplc="3AFE9DB0">
      <w:start w:val="1"/>
      <w:numFmt w:val="upperRoman"/>
      <w:lvlText w:val="%1."/>
      <w:lvlJc w:val="left"/>
      <w:pPr>
        <w:ind w:hanging="375"/>
      </w:pPr>
      <w:rPr>
        <w:rFonts w:ascii="Times New Roman" w:eastAsia="Times New Roman" w:hAnsi="Times New Roman" w:hint="default"/>
        <w:spacing w:val="-2"/>
        <w:w w:val="103"/>
        <w:sz w:val="20"/>
        <w:szCs w:val="20"/>
      </w:rPr>
    </w:lvl>
    <w:lvl w:ilvl="1" w:tplc="DEA4C5A0">
      <w:start w:val="1"/>
      <w:numFmt w:val="decimal"/>
      <w:lvlText w:val="%2."/>
      <w:lvlJc w:val="left"/>
      <w:pPr>
        <w:ind w:hanging="339"/>
      </w:pPr>
      <w:rPr>
        <w:rFonts w:asciiTheme="minorHAnsi" w:eastAsia="Times New Roman" w:hAnsiTheme="minorHAnsi" w:cstheme="minorHAnsi" w:hint="default"/>
        <w:spacing w:val="1"/>
        <w:w w:val="103"/>
        <w:sz w:val="20"/>
        <w:szCs w:val="20"/>
      </w:rPr>
    </w:lvl>
    <w:lvl w:ilvl="2" w:tplc="907C85D0">
      <w:start w:val="1"/>
      <w:numFmt w:val="lowerLetter"/>
      <w:lvlText w:val="(%3)"/>
      <w:lvlJc w:val="left"/>
      <w:pPr>
        <w:ind w:hanging="339"/>
      </w:pPr>
      <w:rPr>
        <w:rFonts w:ascii="Times New Roman" w:eastAsia="Times New Roman" w:hAnsi="Times New Roman" w:hint="default"/>
        <w:w w:val="103"/>
        <w:sz w:val="20"/>
        <w:szCs w:val="20"/>
      </w:rPr>
    </w:lvl>
    <w:lvl w:ilvl="3" w:tplc="1B947EB6">
      <w:start w:val="1"/>
      <w:numFmt w:val="upperLetter"/>
      <w:lvlText w:val="(%4)"/>
      <w:lvlJc w:val="left"/>
      <w:pPr>
        <w:ind w:hanging="339"/>
      </w:pPr>
      <w:rPr>
        <w:rFonts w:ascii="Times New Roman" w:eastAsia="Times New Roman" w:hAnsi="Times New Roman" w:hint="default"/>
        <w:w w:val="103"/>
        <w:sz w:val="20"/>
        <w:szCs w:val="20"/>
      </w:rPr>
    </w:lvl>
    <w:lvl w:ilvl="4" w:tplc="868AC14A">
      <w:start w:val="1"/>
      <w:numFmt w:val="bullet"/>
      <w:lvlText w:val="•"/>
      <w:lvlJc w:val="left"/>
      <w:rPr>
        <w:rFonts w:hint="default"/>
      </w:rPr>
    </w:lvl>
    <w:lvl w:ilvl="5" w:tplc="AB36A464">
      <w:start w:val="1"/>
      <w:numFmt w:val="bullet"/>
      <w:lvlText w:val="•"/>
      <w:lvlJc w:val="left"/>
      <w:rPr>
        <w:rFonts w:hint="default"/>
      </w:rPr>
    </w:lvl>
    <w:lvl w:ilvl="6" w:tplc="0B842C52">
      <w:start w:val="1"/>
      <w:numFmt w:val="bullet"/>
      <w:lvlText w:val="•"/>
      <w:lvlJc w:val="left"/>
      <w:rPr>
        <w:rFonts w:hint="default"/>
      </w:rPr>
    </w:lvl>
    <w:lvl w:ilvl="7" w:tplc="8B14EDDC">
      <w:start w:val="1"/>
      <w:numFmt w:val="bullet"/>
      <w:lvlText w:val="•"/>
      <w:lvlJc w:val="left"/>
      <w:rPr>
        <w:rFonts w:hint="default"/>
      </w:rPr>
    </w:lvl>
    <w:lvl w:ilvl="8" w:tplc="AF526C6C">
      <w:start w:val="1"/>
      <w:numFmt w:val="bullet"/>
      <w:lvlText w:val="•"/>
      <w:lvlJc w:val="left"/>
      <w:rPr>
        <w:rFonts w:hint="default"/>
      </w:rPr>
    </w:lvl>
  </w:abstractNum>
  <w:abstractNum w:abstractNumId="4" w15:restartNumberingAfterBreak="0">
    <w:nsid w:val="12267075"/>
    <w:multiLevelType w:val="hybridMultilevel"/>
    <w:tmpl w:val="DAE8AAA6"/>
    <w:lvl w:ilvl="0" w:tplc="559245B6">
      <w:start w:val="1"/>
      <w:numFmt w:val="decimal"/>
      <w:lvlText w:val="4.%1"/>
      <w:lvlJc w:val="left"/>
      <w:pPr>
        <w:ind w:left="720" w:hanging="360"/>
      </w:pPr>
      <w:rPr>
        <w:rFonts w:asciiTheme="minorHAnsi" w:hAnsiTheme="minorHAnsi" w:cstheme="minorHAnsi"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5" w15:restartNumberingAfterBreak="0">
    <w:nsid w:val="246917F7"/>
    <w:multiLevelType w:val="hybridMultilevel"/>
    <w:tmpl w:val="3EA812A8"/>
    <w:lvl w:ilvl="0" w:tplc="83247C54">
      <w:start w:val="3"/>
      <w:numFmt w:val="decimal"/>
      <w:lvlText w:val="%1."/>
      <w:lvlJc w:val="left"/>
      <w:pPr>
        <w:ind w:left="954"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6" w15:restartNumberingAfterBreak="0">
    <w:nsid w:val="2FFC136E"/>
    <w:multiLevelType w:val="hybridMultilevel"/>
    <w:tmpl w:val="0814569C"/>
    <w:lvl w:ilvl="0" w:tplc="4DD2D8A2">
      <w:start w:val="1"/>
      <w:numFmt w:val="bullet"/>
      <w:lvlText w:val=""/>
      <w:lvlJc w:val="left"/>
      <w:pPr>
        <w:ind w:left="720" w:hanging="360"/>
      </w:pPr>
      <w:rPr>
        <w:rFonts w:ascii="Symbol" w:hAnsi="Symbol" w:hint="default"/>
      </w:rPr>
    </w:lvl>
    <w:lvl w:ilvl="1" w:tplc="48090003" w:tentative="1">
      <w:start w:val="1"/>
      <w:numFmt w:val="bullet"/>
      <w:lvlText w:val="o"/>
      <w:lvlJc w:val="left"/>
      <w:pPr>
        <w:ind w:left="1440" w:hanging="360"/>
      </w:pPr>
      <w:rPr>
        <w:rFonts w:ascii="Courier New" w:hAnsi="Courier New" w:cs="Courier New" w:hint="default"/>
      </w:rPr>
    </w:lvl>
    <w:lvl w:ilvl="2" w:tplc="48090005" w:tentative="1">
      <w:start w:val="1"/>
      <w:numFmt w:val="bullet"/>
      <w:lvlText w:val=""/>
      <w:lvlJc w:val="left"/>
      <w:pPr>
        <w:ind w:left="2160" w:hanging="360"/>
      </w:pPr>
      <w:rPr>
        <w:rFonts w:ascii="Wingdings" w:hAnsi="Wingdings" w:hint="default"/>
      </w:rPr>
    </w:lvl>
    <w:lvl w:ilvl="3" w:tplc="48090001" w:tentative="1">
      <w:start w:val="1"/>
      <w:numFmt w:val="bullet"/>
      <w:lvlText w:val=""/>
      <w:lvlJc w:val="left"/>
      <w:pPr>
        <w:ind w:left="2880" w:hanging="360"/>
      </w:pPr>
      <w:rPr>
        <w:rFonts w:ascii="Symbol" w:hAnsi="Symbol" w:hint="default"/>
      </w:rPr>
    </w:lvl>
    <w:lvl w:ilvl="4" w:tplc="48090003" w:tentative="1">
      <w:start w:val="1"/>
      <w:numFmt w:val="bullet"/>
      <w:lvlText w:val="o"/>
      <w:lvlJc w:val="left"/>
      <w:pPr>
        <w:ind w:left="3600" w:hanging="360"/>
      </w:pPr>
      <w:rPr>
        <w:rFonts w:ascii="Courier New" w:hAnsi="Courier New" w:cs="Courier New" w:hint="default"/>
      </w:rPr>
    </w:lvl>
    <w:lvl w:ilvl="5" w:tplc="48090005" w:tentative="1">
      <w:start w:val="1"/>
      <w:numFmt w:val="bullet"/>
      <w:lvlText w:val=""/>
      <w:lvlJc w:val="left"/>
      <w:pPr>
        <w:ind w:left="4320" w:hanging="360"/>
      </w:pPr>
      <w:rPr>
        <w:rFonts w:ascii="Wingdings" w:hAnsi="Wingdings" w:hint="default"/>
      </w:rPr>
    </w:lvl>
    <w:lvl w:ilvl="6" w:tplc="48090001" w:tentative="1">
      <w:start w:val="1"/>
      <w:numFmt w:val="bullet"/>
      <w:lvlText w:val=""/>
      <w:lvlJc w:val="left"/>
      <w:pPr>
        <w:ind w:left="5040" w:hanging="360"/>
      </w:pPr>
      <w:rPr>
        <w:rFonts w:ascii="Symbol" w:hAnsi="Symbol" w:hint="default"/>
      </w:rPr>
    </w:lvl>
    <w:lvl w:ilvl="7" w:tplc="48090003" w:tentative="1">
      <w:start w:val="1"/>
      <w:numFmt w:val="bullet"/>
      <w:lvlText w:val="o"/>
      <w:lvlJc w:val="left"/>
      <w:pPr>
        <w:ind w:left="5760" w:hanging="360"/>
      </w:pPr>
      <w:rPr>
        <w:rFonts w:ascii="Courier New" w:hAnsi="Courier New" w:cs="Courier New" w:hint="default"/>
      </w:rPr>
    </w:lvl>
    <w:lvl w:ilvl="8" w:tplc="48090005" w:tentative="1">
      <w:start w:val="1"/>
      <w:numFmt w:val="bullet"/>
      <w:lvlText w:val=""/>
      <w:lvlJc w:val="left"/>
      <w:pPr>
        <w:ind w:left="6480" w:hanging="360"/>
      </w:pPr>
      <w:rPr>
        <w:rFonts w:ascii="Wingdings" w:hAnsi="Wingdings" w:hint="default"/>
      </w:rPr>
    </w:lvl>
  </w:abstractNum>
  <w:abstractNum w:abstractNumId="7" w15:restartNumberingAfterBreak="0">
    <w:nsid w:val="31E84B16"/>
    <w:multiLevelType w:val="hybridMultilevel"/>
    <w:tmpl w:val="0DBAE208"/>
    <w:lvl w:ilvl="0" w:tplc="DAF8DFF4">
      <w:start w:val="1"/>
      <w:numFmt w:val="decimal"/>
      <w:lvlText w:val="%1."/>
      <w:lvlJc w:val="left"/>
      <w:pPr>
        <w:ind w:left="720" w:hanging="360"/>
      </w:pPr>
      <w:rPr>
        <w:rFonts w:hint="default"/>
      </w:rPr>
    </w:lvl>
    <w:lvl w:ilvl="1" w:tplc="48090019">
      <w:start w:val="1"/>
      <w:numFmt w:val="lowerLetter"/>
      <w:lvlText w:val="%2."/>
      <w:lvlJc w:val="left"/>
      <w:pPr>
        <w:ind w:left="1440" w:hanging="360"/>
      </w:pPr>
    </w:lvl>
    <w:lvl w:ilvl="2" w:tplc="4809001B">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8" w15:restartNumberingAfterBreak="0">
    <w:nsid w:val="34352184"/>
    <w:multiLevelType w:val="hybridMultilevel"/>
    <w:tmpl w:val="3990BAD8"/>
    <w:lvl w:ilvl="0" w:tplc="5A9EF016">
      <w:start w:val="1"/>
      <w:numFmt w:val="decimal"/>
      <w:lvlText w:val="2.%1"/>
      <w:lvlJc w:val="left"/>
      <w:pPr>
        <w:ind w:left="4320" w:hanging="360"/>
      </w:pPr>
      <w:rPr>
        <w:rFonts w:hint="default"/>
      </w:rPr>
    </w:lvl>
    <w:lvl w:ilvl="1" w:tplc="48090019" w:tentative="1">
      <w:start w:val="1"/>
      <w:numFmt w:val="lowerLetter"/>
      <w:lvlText w:val="%2."/>
      <w:lvlJc w:val="left"/>
      <w:pPr>
        <w:ind w:left="5040" w:hanging="360"/>
      </w:pPr>
    </w:lvl>
    <w:lvl w:ilvl="2" w:tplc="4809001B" w:tentative="1">
      <w:start w:val="1"/>
      <w:numFmt w:val="lowerRoman"/>
      <w:lvlText w:val="%3."/>
      <w:lvlJc w:val="right"/>
      <w:pPr>
        <w:ind w:left="5760" w:hanging="180"/>
      </w:pPr>
    </w:lvl>
    <w:lvl w:ilvl="3" w:tplc="4809000F" w:tentative="1">
      <w:start w:val="1"/>
      <w:numFmt w:val="decimal"/>
      <w:lvlText w:val="%4."/>
      <w:lvlJc w:val="left"/>
      <w:pPr>
        <w:ind w:left="6480" w:hanging="360"/>
      </w:pPr>
    </w:lvl>
    <w:lvl w:ilvl="4" w:tplc="48090019" w:tentative="1">
      <w:start w:val="1"/>
      <w:numFmt w:val="lowerLetter"/>
      <w:lvlText w:val="%5."/>
      <w:lvlJc w:val="left"/>
      <w:pPr>
        <w:ind w:left="7200" w:hanging="360"/>
      </w:pPr>
    </w:lvl>
    <w:lvl w:ilvl="5" w:tplc="4809001B" w:tentative="1">
      <w:start w:val="1"/>
      <w:numFmt w:val="lowerRoman"/>
      <w:lvlText w:val="%6."/>
      <w:lvlJc w:val="right"/>
      <w:pPr>
        <w:ind w:left="7920" w:hanging="180"/>
      </w:pPr>
    </w:lvl>
    <w:lvl w:ilvl="6" w:tplc="4809000F" w:tentative="1">
      <w:start w:val="1"/>
      <w:numFmt w:val="decimal"/>
      <w:lvlText w:val="%7."/>
      <w:lvlJc w:val="left"/>
      <w:pPr>
        <w:ind w:left="8640" w:hanging="360"/>
      </w:pPr>
    </w:lvl>
    <w:lvl w:ilvl="7" w:tplc="48090019" w:tentative="1">
      <w:start w:val="1"/>
      <w:numFmt w:val="lowerLetter"/>
      <w:lvlText w:val="%8."/>
      <w:lvlJc w:val="left"/>
      <w:pPr>
        <w:ind w:left="9360" w:hanging="360"/>
      </w:pPr>
    </w:lvl>
    <w:lvl w:ilvl="8" w:tplc="4809001B" w:tentative="1">
      <w:start w:val="1"/>
      <w:numFmt w:val="lowerRoman"/>
      <w:lvlText w:val="%9."/>
      <w:lvlJc w:val="right"/>
      <w:pPr>
        <w:ind w:left="10080" w:hanging="180"/>
      </w:pPr>
    </w:lvl>
  </w:abstractNum>
  <w:abstractNum w:abstractNumId="9" w15:restartNumberingAfterBreak="0">
    <w:nsid w:val="3864088F"/>
    <w:multiLevelType w:val="hybridMultilevel"/>
    <w:tmpl w:val="DFFEA1E8"/>
    <w:lvl w:ilvl="0" w:tplc="CEB22F46">
      <w:start w:val="1"/>
      <w:numFmt w:val="decimal"/>
      <w:lvlText w:val="1.%1"/>
      <w:lvlJc w:val="left"/>
      <w:pPr>
        <w:ind w:left="720" w:hanging="360"/>
      </w:pPr>
      <w:rPr>
        <w:rFonts w:asciiTheme="minorHAnsi" w:hAnsiTheme="minorHAnsi" w:cstheme="minorHAnsi"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0" w15:restartNumberingAfterBreak="0">
    <w:nsid w:val="44B46EE9"/>
    <w:multiLevelType w:val="hybridMultilevel"/>
    <w:tmpl w:val="7C067716"/>
    <w:lvl w:ilvl="0" w:tplc="52783BD2">
      <w:start w:val="4"/>
      <w:numFmt w:val="bullet"/>
      <w:lvlText w:val="-"/>
      <w:lvlJc w:val="left"/>
      <w:pPr>
        <w:ind w:left="720" w:hanging="360"/>
      </w:pPr>
      <w:rPr>
        <w:rFonts w:ascii="Calibri" w:eastAsiaTheme="minorEastAsia" w:hAnsi="Calibri" w:cs="Calibri" w:hint="default"/>
      </w:rPr>
    </w:lvl>
    <w:lvl w:ilvl="1" w:tplc="48090003" w:tentative="1">
      <w:start w:val="1"/>
      <w:numFmt w:val="bullet"/>
      <w:lvlText w:val="o"/>
      <w:lvlJc w:val="left"/>
      <w:pPr>
        <w:ind w:left="1440" w:hanging="360"/>
      </w:pPr>
      <w:rPr>
        <w:rFonts w:ascii="Courier New" w:hAnsi="Courier New" w:cs="Courier New" w:hint="default"/>
      </w:rPr>
    </w:lvl>
    <w:lvl w:ilvl="2" w:tplc="48090005" w:tentative="1">
      <w:start w:val="1"/>
      <w:numFmt w:val="bullet"/>
      <w:lvlText w:val=""/>
      <w:lvlJc w:val="left"/>
      <w:pPr>
        <w:ind w:left="2160" w:hanging="360"/>
      </w:pPr>
      <w:rPr>
        <w:rFonts w:ascii="Wingdings" w:hAnsi="Wingdings" w:hint="default"/>
      </w:rPr>
    </w:lvl>
    <w:lvl w:ilvl="3" w:tplc="48090001" w:tentative="1">
      <w:start w:val="1"/>
      <w:numFmt w:val="bullet"/>
      <w:lvlText w:val=""/>
      <w:lvlJc w:val="left"/>
      <w:pPr>
        <w:ind w:left="2880" w:hanging="360"/>
      </w:pPr>
      <w:rPr>
        <w:rFonts w:ascii="Symbol" w:hAnsi="Symbol" w:hint="default"/>
      </w:rPr>
    </w:lvl>
    <w:lvl w:ilvl="4" w:tplc="48090003" w:tentative="1">
      <w:start w:val="1"/>
      <w:numFmt w:val="bullet"/>
      <w:lvlText w:val="o"/>
      <w:lvlJc w:val="left"/>
      <w:pPr>
        <w:ind w:left="3600" w:hanging="360"/>
      </w:pPr>
      <w:rPr>
        <w:rFonts w:ascii="Courier New" w:hAnsi="Courier New" w:cs="Courier New" w:hint="default"/>
      </w:rPr>
    </w:lvl>
    <w:lvl w:ilvl="5" w:tplc="48090005" w:tentative="1">
      <w:start w:val="1"/>
      <w:numFmt w:val="bullet"/>
      <w:lvlText w:val=""/>
      <w:lvlJc w:val="left"/>
      <w:pPr>
        <w:ind w:left="4320" w:hanging="360"/>
      </w:pPr>
      <w:rPr>
        <w:rFonts w:ascii="Wingdings" w:hAnsi="Wingdings" w:hint="default"/>
      </w:rPr>
    </w:lvl>
    <w:lvl w:ilvl="6" w:tplc="48090001" w:tentative="1">
      <w:start w:val="1"/>
      <w:numFmt w:val="bullet"/>
      <w:lvlText w:val=""/>
      <w:lvlJc w:val="left"/>
      <w:pPr>
        <w:ind w:left="5040" w:hanging="360"/>
      </w:pPr>
      <w:rPr>
        <w:rFonts w:ascii="Symbol" w:hAnsi="Symbol" w:hint="default"/>
      </w:rPr>
    </w:lvl>
    <w:lvl w:ilvl="7" w:tplc="48090003" w:tentative="1">
      <w:start w:val="1"/>
      <w:numFmt w:val="bullet"/>
      <w:lvlText w:val="o"/>
      <w:lvlJc w:val="left"/>
      <w:pPr>
        <w:ind w:left="5760" w:hanging="360"/>
      </w:pPr>
      <w:rPr>
        <w:rFonts w:ascii="Courier New" w:hAnsi="Courier New" w:cs="Courier New" w:hint="default"/>
      </w:rPr>
    </w:lvl>
    <w:lvl w:ilvl="8" w:tplc="48090005" w:tentative="1">
      <w:start w:val="1"/>
      <w:numFmt w:val="bullet"/>
      <w:lvlText w:val=""/>
      <w:lvlJc w:val="left"/>
      <w:pPr>
        <w:ind w:left="6480" w:hanging="360"/>
      </w:pPr>
      <w:rPr>
        <w:rFonts w:ascii="Wingdings" w:hAnsi="Wingdings" w:hint="default"/>
      </w:rPr>
    </w:lvl>
  </w:abstractNum>
  <w:abstractNum w:abstractNumId="11" w15:restartNumberingAfterBreak="0">
    <w:nsid w:val="451A3169"/>
    <w:multiLevelType w:val="multilevel"/>
    <w:tmpl w:val="F18C178C"/>
    <w:lvl w:ilvl="0">
      <w:start w:val="5"/>
      <w:numFmt w:val="decimal"/>
      <w:lvlText w:val="%1"/>
      <w:lvlJc w:val="left"/>
      <w:pPr>
        <w:ind w:left="360" w:hanging="360"/>
      </w:pPr>
      <w:rPr>
        <w:rFonts w:hint="default"/>
      </w:rPr>
    </w:lvl>
    <w:lvl w:ilvl="1">
      <w:start w:val="2"/>
      <w:numFmt w:val="none"/>
      <w:lvlText w:val="3.1"/>
      <w:lvlJc w:val="left"/>
      <w:pPr>
        <w:ind w:left="720" w:hanging="360"/>
      </w:pPr>
      <w:rPr>
        <w:rFonts w:hint="default"/>
        <w:lang w:val="en-SG"/>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160" w:hanging="72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48B456AD"/>
    <w:multiLevelType w:val="hybridMultilevel"/>
    <w:tmpl w:val="05142138"/>
    <w:lvl w:ilvl="0" w:tplc="402AF39C">
      <w:start w:val="1"/>
      <w:numFmt w:val="lowerLetter"/>
      <w:lvlText w:val="(%1)"/>
      <w:lvlJc w:val="left"/>
      <w:pPr>
        <w:ind w:left="720"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3" w15:restartNumberingAfterBreak="0">
    <w:nsid w:val="4E1A0AB4"/>
    <w:multiLevelType w:val="hybridMultilevel"/>
    <w:tmpl w:val="05142138"/>
    <w:lvl w:ilvl="0" w:tplc="402AF39C">
      <w:start w:val="1"/>
      <w:numFmt w:val="lowerLetter"/>
      <w:lvlText w:val="(%1)"/>
      <w:lvlJc w:val="left"/>
      <w:pPr>
        <w:ind w:left="720"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4" w15:restartNumberingAfterBreak="0">
    <w:nsid w:val="51BC5ACA"/>
    <w:multiLevelType w:val="hybridMultilevel"/>
    <w:tmpl w:val="70C24C0A"/>
    <w:lvl w:ilvl="0" w:tplc="6FF220D2">
      <w:start w:val="1"/>
      <w:numFmt w:val="lowerRoman"/>
      <w:lvlText w:val="(%1)"/>
      <w:lvlJc w:val="left"/>
      <w:pPr>
        <w:ind w:left="1287" w:hanging="720"/>
      </w:pPr>
      <w:rPr>
        <w:rFonts w:hint="default"/>
      </w:rPr>
    </w:lvl>
    <w:lvl w:ilvl="1" w:tplc="48090019" w:tentative="1">
      <w:start w:val="1"/>
      <w:numFmt w:val="lowerLetter"/>
      <w:lvlText w:val="%2."/>
      <w:lvlJc w:val="left"/>
      <w:pPr>
        <w:ind w:left="1647" w:hanging="360"/>
      </w:pPr>
    </w:lvl>
    <w:lvl w:ilvl="2" w:tplc="4809001B" w:tentative="1">
      <w:start w:val="1"/>
      <w:numFmt w:val="lowerRoman"/>
      <w:lvlText w:val="%3."/>
      <w:lvlJc w:val="right"/>
      <w:pPr>
        <w:ind w:left="2367" w:hanging="180"/>
      </w:pPr>
    </w:lvl>
    <w:lvl w:ilvl="3" w:tplc="4809000F" w:tentative="1">
      <w:start w:val="1"/>
      <w:numFmt w:val="decimal"/>
      <w:lvlText w:val="%4."/>
      <w:lvlJc w:val="left"/>
      <w:pPr>
        <w:ind w:left="3087" w:hanging="360"/>
      </w:pPr>
    </w:lvl>
    <w:lvl w:ilvl="4" w:tplc="48090019" w:tentative="1">
      <w:start w:val="1"/>
      <w:numFmt w:val="lowerLetter"/>
      <w:lvlText w:val="%5."/>
      <w:lvlJc w:val="left"/>
      <w:pPr>
        <w:ind w:left="3807" w:hanging="360"/>
      </w:pPr>
    </w:lvl>
    <w:lvl w:ilvl="5" w:tplc="4809001B" w:tentative="1">
      <w:start w:val="1"/>
      <w:numFmt w:val="lowerRoman"/>
      <w:lvlText w:val="%6."/>
      <w:lvlJc w:val="right"/>
      <w:pPr>
        <w:ind w:left="4527" w:hanging="180"/>
      </w:pPr>
    </w:lvl>
    <w:lvl w:ilvl="6" w:tplc="4809000F" w:tentative="1">
      <w:start w:val="1"/>
      <w:numFmt w:val="decimal"/>
      <w:lvlText w:val="%7."/>
      <w:lvlJc w:val="left"/>
      <w:pPr>
        <w:ind w:left="5247" w:hanging="360"/>
      </w:pPr>
    </w:lvl>
    <w:lvl w:ilvl="7" w:tplc="48090019" w:tentative="1">
      <w:start w:val="1"/>
      <w:numFmt w:val="lowerLetter"/>
      <w:lvlText w:val="%8."/>
      <w:lvlJc w:val="left"/>
      <w:pPr>
        <w:ind w:left="5967" w:hanging="360"/>
      </w:pPr>
    </w:lvl>
    <w:lvl w:ilvl="8" w:tplc="4809001B" w:tentative="1">
      <w:start w:val="1"/>
      <w:numFmt w:val="lowerRoman"/>
      <w:lvlText w:val="%9."/>
      <w:lvlJc w:val="right"/>
      <w:pPr>
        <w:ind w:left="6687" w:hanging="180"/>
      </w:pPr>
    </w:lvl>
  </w:abstractNum>
  <w:abstractNum w:abstractNumId="15" w15:restartNumberingAfterBreak="0">
    <w:nsid w:val="5A897653"/>
    <w:multiLevelType w:val="multilevel"/>
    <w:tmpl w:val="CDD023B6"/>
    <w:lvl w:ilvl="0">
      <w:start w:val="1"/>
      <w:numFmt w:val="decimal"/>
      <w:pStyle w:val="FormSectionHeader"/>
      <w:lvlText w:val="Section %1:"/>
      <w:lvlJc w:val="left"/>
      <w:pPr>
        <w:ind w:left="1418" w:hanging="1418"/>
      </w:pPr>
      <w:rPr>
        <w:rFonts w:ascii="Aptos" w:hAnsi="Aptos" w:hint="default"/>
        <w:b/>
        <w:i w:val="0"/>
        <w:caps/>
        <w:color w:val="FFFFFF" w:themeColor="background1"/>
        <w:sz w:val="22"/>
      </w:rPr>
    </w:lvl>
    <w:lvl w:ilvl="1">
      <w:start w:val="1"/>
      <w:numFmt w:val="decimal"/>
      <w:pStyle w:val="FormSectionQuestion"/>
      <w:lvlText w:val="%1.%2"/>
      <w:lvlJc w:val="left"/>
      <w:pPr>
        <w:ind w:left="720" w:hanging="720"/>
      </w:pPr>
      <w:rPr>
        <w:rFonts w:hint="default"/>
      </w:rPr>
    </w:lvl>
    <w:lvl w:ilvl="2">
      <w:start w:val="1"/>
      <w:numFmt w:val="upperLetter"/>
      <w:pStyle w:val="FormAnnexHeader"/>
      <w:lvlText w:val="ANNEX %3:"/>
      <w:lvlJc w:val="left"/>
      <w:pPr>
        <w:ind w:left="1134" w:hanging="1134"/>
      </w:pPr>
      <w:rPr>
        <w:rFonts w:ascii="Aptos" w:hAnsi="Aptos" w:hint="default"/>
        <w:b/>
        <w:i w:val="0"/>
        <w:color w:val="FFFFFF" w:themeColor="background1"/>
        <w:sz w:val="22"/>
      </w:rPr>
    </w:lvl>
    <w:lvl w:ilvl="3">
      <w:start w:val="1"/>
      <w:numFmt w:val="decimal"/>
      <w:lvlText w:val="(%4)"/>
      <w:lvlJc w:val="left"/>
      <w:pPr>
        <w:ind w:left="1440" w:hanging="360"/>
      </w:pPr>
      <w:rPr>
        <w:rFonts w:hint="default"/>
      </w:rPr>
    </w:lvl>
    <w:lvl w:ilvl="4">
      <w:start w:val="1"/>
      <w:numFmt w:val="lowerLetter"/>
      <w:lvlText w:val="(%5)"/>
      <w:lvlJc w:val="left"/>
      <w:pPr>
        <w:ind w:left="644"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5EB75A56"/>
    <w:multiLevelType w:val="hybridMultilevel"/>
    <w:tmpl w:val="3AA89C28"/>
    <w:lvl w:ilvl="0" w:tplc="12302D1A">
      <w:start w:val="1"/>
      <w:numFmt w:val="lowerLetter"/>
      <w:lvlText w:val="(%1)"/>
      <w:lvlJc w:val="left"/>
      <w:pPr>
        <w:ind w:left="927" w:hanging="360"/>
      </w:pPr>
      <w:rPr>
        <w:rFonts w:hint="default"/>
        <w:sz w:val="20"/>
        <w:szCs w:val="20"/>
      </w:rPr>
    </w:lvl>
    <w:lvl w:ilvl="1" w:tplc="48090019" w:tentative="1">
      <w:start w:val="1"/>
      <w:numFmt w:val="lowerLetter"/>
      <w:lvlText w:val="%2."/>
      <w:lvlJc w:val="left"/>
      <w:pPr>
        <w:ind w:left="1647" w:hanging="360"/>
      </w:pPr>
    </w:lvl>
    <w:lvl w:ilvl="2" w:tplc="4809001B" w:tentative="1">
      <w:start w:val="1"/>
      <w:numFmt w:val="lowerRoman"/>
      <w:lvlText w:val="%3."/>
      <w:lvlJc w:val="right"/>
      <w:pPr>
        <w:ind w:left="2367" w:hanging="180"/>
      </w:pPr>
    </w:lvl>
    <w:lvl w:ilvl="3" w:tplc="4809000F" w:tentative="1">
      <w:start w:val="1"/>
      <w:numFmt w:val="decimal"/>
      <w:lvlText w:val="%4."/>
      <w:lvlJc w:val="left"/>
      <w:pPr>
        <w:ind w:left="3087" w:hanging="360"/>
      </w:pPr>
    </w:lvl>
    <w:lvl w:ilvl="4" w:tplc="48090019" w:tentative="1">
      <w:start w:val="1"/>
      <w:numFmt w:val="lowerLetter"/>
      <w:lvlText w:val="%5."/>
      <w:lvlJc w:val="left"/>
      <w:pPr>
        <w:ind w:left="3807" w:hanging="360"/>
      </w:pPr>
    </w:lvl>
    <w:lvl w:ilvl="5" w:tplc="4809001B" w:tentative="1">
      <w:start w:val="1"/>
      <w:numFmt w:val="lowerRoman"/>
      <w:lvlText w:val="%6."/>
      <w:lvlJc w:val="right"/>
      <w:pPr>
        <w:ind w:left="4527" w:hanging="180"/>
      </w:pPr>
    </w:lvl>
    <w:lvl w:ilvl="6" w:tplc="4809000F" w:tentative="1">
      <w:start w:val="1"/>
      <w:numFmt w:val="decimal"/>
      <w:lvlText w:val="%7."/>
      <w:lvlJc w:val="left"/>
      <w:pPr>
        <w:ind w:left="5247" w:hanging="360"/>
      </w:pPr>
    </w:lvl>
    <w:lvl w:ilvl="7" w:tplc="48090019" w:tentative="1">
      <w:start w:val="1"/>
      <w:numFmt w:val="lowerLetter"/>
      <w:lvlText w:val="%8."/>
      <w:lvlJc w:val="left"/>
      <w:pPr>
        <w:ind w:left="5967" w:hanging="360"/>
      </w:pPr>
    </w:lvl>
    <w:lvl w:ilvl="8" w:tplc="4809001B" w:tentative="1">
      <w:start w:val="1"/>
      <w:numFmt w:val="lowerRoman"/>
      <w:lvlText w:val="%9."/>
      <w:lvlJc w:val="right"/>
      <w:pPr>
        <w:ind w:left="6687" w:hanging="180"/>
      </w:pPr>
    </w:lvl>
  </w:abstractNum>
  <w:abstractNum w:abstractNumId="17" w15:restartNumberingAfterBreak="0">
    <w:nsid w:val="61AB17D5"/>
    <w:multiLevelType w:val="hybridMultilevel"/>
    <w:tmpl w:val="43241684"/>
    <w:lvl w:ilvl="0" w:tplc="48090019">
      <w:start w:val="1"/>
      <w:numFmt w:val="lowerLetter"/>
      <w:lvlText w:val="%1."/>
      <w:lvlJc w:val="left"/>
      <w:pPr>
        <w:ind w:left="720"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num w:numId="1" w16cid:durableId="1247956769">
    <w:abstractNumId w:val="6"/>
  </w:num>
  <w:num w:numId="2" w16cid:durableId="1995526398">
    <w:abstractNumId w:val="3"/>
  </w:num>
  <w:num w:numId="3" w16cid:durableId="79496989">
    <w:abstractNumId w:val="12"/>
  </w:num>
  <w:num w:numId="4" w16cid:durableId="594706333">
    <w:abstractNumId w:val="13"/>
  </w:num>
  <w:num w:numId="5" w16cid:durableId="644360374">
    <w:abstractNumId w:val="2"/>
  </w:num>
  <w:num w:numId="6" w16cid:durableId="757559788">
    <w:abstractNumId w:val="5"/>
  </w:num>
  <w:num w:numId="7" w16cid:durableId="597376321">
    <w:abstractNumId w:val="7"/>
  </w:num>
  <w:num w:numId="8" w16cid:durableId="70664704">
    <w:abstractNumId w:val="17"/>
  </w:num>
  <w:num w:numId="9" w16cid:durableId="13461086">
    <w:abstractNumId w:val="11"/>
  </w:num>
  <w:num w:numId="10" w16cid:durableId="1655834862">
    <w:abstractNumId w:val="10"/>
  </w:num>
  <w:num w:numId="11" w16cid:durableId="1692602853">
    <w:abstractNumId w:val="9"/>
  </w:num>
  <w:num w:numId="12" w16cid:durableId="659188914">
    <w:abstractNumId w:val="8"/>
  </w:num>
  <w:num w:numId="13" w16cid:durableId="1150635892">
    <w:abstractNumId w:val="4"/>
  </w:num>
  <w:num w:numId="14" w16cid:durableId="1505780626">
    <w:abstractNumId w:val="1"/>
  </w:num>
  <w:num w:numId="15" w16cid:durableId="231160256">
    <w:abstractNumId w:val="14"/>
  </w:num>
  <w:num w:numId="16" w16cid:durableId="1529249525">
    <w:abstractNumId w:val="16"/>
  </w:num>
  <w:num w:numId="17" w16cid:durableId="1750076685">
    <w:abstractNumId w:val="15"/>
  </w:num>
  <w:num w:numId="18" w16cid:durableId="830370038">
    <w:abstractNumId w:val="0"/>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NotTrackFormatting/>
  <w:documentProtection w:edit="forms" w:enforcement="1" w:cryptProviderType="rsaAES" w:cryptAlgorithmClass="hash" w:cryptAlgorithmType="typeAny" w:cryptAlgorithmSid="14" w:cryptSpinCount="100000" w:hash="OFyA50VaZzkw7sHV6tQBVFlh/UnpMYbM0vU09IByEZrzG++tjUvx4gTplM+I+Obyidm/2Dz4hycrWyAX3fO2+w==" w:salt="OB6BUHrbvS5XgkrnTxuOAg=="/>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C7A9E"/>
    <w:rsid w:val="00000F1D"/>
    <w:rsid w:val="00003D40"/>
    <w:rsid w:val="000044D8"/>
    <w:rsid w:val="00010BA6"/>
    <w:rsid w:val="00010D86"/>
    <w:rsid w:val="0001380F"/>
    <w:rsid w:val="00014875"/>
    <w:rsid w:val="0002332C"/>
    <w:rsid w:val="000236A7"/>
    <w:rsid w:val="000269EF"/>
    <w:rsid w:val="000315BF"/>
    <w:rsid w:val="00032BFB"/>
    <w:rsid w:val="0004084D"/>
    <w:rsid w:val="00042F07"/>
    <w:rsid w:val="0004320A"/>
    <w:rsid w:val="0004589B"/>
    <w:rsid w:val="0004739D"/>
    <w:rsid w:val="00052405"/>
    <w:rsid w:val="00054466"/>
    <w:rsid w:val="000572F0"/>
    <w:rsid w:val="00060FDA"/>
    <w:rsid w:val="0006292E"/>
    <w:rsid w:val="00063E7F"/>
    <w:rsid w:val="000679EC"/>
    <w:rsid w:val="00071C74"/>
    <w:rsid w:val="00072405"/>
    <w:rsid w:val="00080003"/>
    <w:rsid w:val="0008242F"/>
    <w:rsid w:val="00082809"/>
    <w:rsid w:val="00083698"/>
    <w:rsid w:val="00091FC8"/>
    <w:rsid w:val="0009261A"/>
    <w:rsid w:val="00092F2D"/>
    <w:rsid w:val="0009324D"/>
    <w:rsid w:val="00097981"/>
    <w:rsid w:val="000A5B90"/>
    <w:rsid w:val="000A6772"/>
    <w:rsid w:val="000A762C"/>
    <w:rsid w:val="000B2109"/>
    <w:rsid w:val="000B3C40"/>
    <w:rsid w:val="000C0701"/>
    <w:rsid w:val="000C2DDC"/>
    <w:rsid w:val="000C499D"/>
    <w:rsid w:val="000D24AB"/>
    <w:rsid w:val="000D4DE6"/>
    <w:rsid w:val="000D52B2"/>
    <w:rsid w:val="000D53FA"/>
    <w:rsid w:val="000D5BE0"/>
    <w:rsid w:val="000D5F4A"/>
    <w:rsid w:val="000E7033"/>
    <w:rsid w:val="000F3DEA"/>
    <w:rsid w:val="000F5E8E"/>
    <w:rsid w:val="000F68C9"/>
    <w:rsid w:val="000F6AFB"/>
    <w:rsid w:val="00100165"/>
    <w:rsid w:val="00100337"/>
    <w:rsid w:val="00104267"/>
    <w:rsid w:val="001062AE"/>
    <w:rsid w:val="00107B41"/>
    <w:rsid w:val="001112B3"/>
    <w:rsid w:val="0011144D"/>
    <w:rsid w:val="00111C96"/>
    <w:rsid w:val="00114756"/>
    <w:rsid w:val="00114779"/>
    <w:rsid w:val="001167C3"/>
    <w:rsid w:val="00117AC2"/>
    <w:rsid w:val="001228F5"/>
    <w:rsid w:val="001326E5"/>
    <w:rsid w:val="00132D3A"/>
    <w:rsid w:val="00133660"/>
    <w:rsid w:val="0013609E"/>
    <w:rsid w:val="0014046D"/>
    <w:rsid w:val="00142287"/>
    <w:rsid w:val="00142923"/>
    <w:rsid w:val="001447A9"/>
    <w:rsid w:val="0014531B"/>
    <w:rsid w:val="00145504"/>
    <w:rsid w:val="00145919"/>
    <w:rsid w:val="001509F4"/>
    <w:rsid w:val="001512E7"/>
    <w:rsid w:val="001531A6"/>
    <w:rsid w:val="00154FCE"/>
    <w:rsid w:val="001550B2"/>
    <w:rsid w:val="00156555"/>
    <w:rsid w:val="001573A2"/>
    <w:rsid w:val="001619BF"/>
    <w:rsid w:val="00161AFC"/>
    <w:rsid w:val="00174557"/>
    <w:rsid w:val="00174B32"/>
    <w:rsid w:val="0018044E"/>
    <w:rsid w:val="00182BAF"/>
    <w:rsid w:val="0018349E"/>
    <w:rsid w:val="001846C1"/>
    <w:rsid w:val="001853BB"/>
    <w:rsid w:val="00190A50"/>
    <w:rsid w:val="00194586"/>
    <w:rsid w:val="0019472F"/>
    <w:rsid w:val="0019542C"/>
    <w:rsid w:val="00197AF1"/>
    <w:rsid w:val="001A09B2"/>
    <w:rsid w:val="001A1486"/>
    <w:rsid w:val="001A31C1"/>
    <w:rsid w:val="001A3E1B"/>
    <w:rsid w:val="001A4778"/>
    <w:rsid w:val="001A603D"/>
    <w:rsid w:val="001B0932"/>
    <w:rsid w:val="001B110B"/>
    <w:rsid w:val="001B1E2D"/>
    <w:rsid w:val="001B3304"/>
    <w:rsid w:val="001B5045"/>
    <w:rsid w:val="001B66A8"/>
    <w:rsid w:val="001B7D17"/>
    <w:rsid w:val="001C2D25"/>
    <w:rsid w:val="001C73A7"/>
    <w:rsid w:val="001D123D"/>
    <w:rsid w:val="001D7262"/>
    <w:rsid w:val="001E3A84"/>
    <w:rsid w:val="001F00C5"/>
    <w:rsid w:val="00202ED6"/>
    <w:rsid w:val="00203CC2"/>
    <w:rsid w:val="00206A6E"/>
    <w:rsid w:val="00212FE0"/>
    <w:rsid w:val="00213348"/>
    <w:rsid w:val="0021432F"/>
    <w:rsid w:val="00216C91"/>
    <w:rsid w:val="002206A9"/>
    <w:rsid w:val="00222D0D"/>
    <w:rsid w:val="00226327"/>
    <w:rsid w:val="00226D9A"/>
    <w:rsid w:val="00227E3B"/>
    <w:rsid w:val="002328C4"/>
    <w:rsid w:val="00232AF7"/>
    <w:rsid w:val="002373B6"/>
    <w:rsid w:val="0024051A"/>
    <w:rsid w:val="002405EC"/>
    <w:rsid w:val="00244ADD"/>
    <w:rsid w:val="002457A3"/>
    <w:rsid w:val="00245F36"/>
    <w:rsid w:val="0024680A"/>
    <w:rsid w:val="002500D0"/>
    <w:rsid w:val="00251C42"/>
    <w:rsid w:val="00255F87"/>
    <w:rsid w:val="00257B1E"/>
    <w:rsid w:val="0026101B"/>
    <w:rsid w:val="00262869"/>
    <w:rsid w:val="002637A0"/>
    <w:rsid w:val="00264EF5"/>
    <w:rsid w:val="00266103"/>
    <w:rsid w:val="00272C1A"/>
    <w:rsid w:val="00272F60"/>
    <w:rsid w:val="002756ED"/>
    <w:rsid w:val="00280334"/>
    <w:rsid w:val="002808C7"/>
    <w:rsid w:val="0028164B"/>
    <w:rsid w:val="00285DAF"/>
    <w:rsid w:val="00297D05"/>
    <w:rsid w:val="002A58BA"/>
    <w:rsid w:val="002A617D"/>
    <w:rsid w:val="002A61CE"/>
    <w:rsid w:val="002C01C0"/>
    <w:rsid w:val="002C0C87"/>
    <w:rsid w:val="002C1CC8"/>
    <w:rsid w:val="002C3944"/>
    <w:rsid w:val="002C6B02"/>
    <w:rsid w:val="002D11D4"/>
    <w:rsid w:val="002D1A2B"/>
    <w:rsid w:val="002D54A6"/>
    <w:rsid w:val="002D5C0A"/>
    <w:rsid w:val="002E3AB6"/>
    <w:rsid w:val="002E48CF"/>
    <w:rsid w:val="002E5C4C"/>
    <w:rsid w:val="002E5E80"/>
    <w:rsid w:val="002F0710"/>
    <w:rsid w:val="002F1275"/>
    <w:rsid w:val="002F1A38"/>
    <w:rsid w:val="002F354F"/>
    <w:rsid w:val="002F42D8"/>
    <w:rsid w:val="002F7235"/>
    <w:rsid w:val="002F7760"/>
    <w:rsid w:val="00301416"/>
    <w:rsid w:val="00306D71"/>
    <w:rsid w:val="0031262F"/>
    <w:rsid w:val="00313A63"/>
    <w:rsid w:val="00316862"/>
    <w:rsid w:val="00321081"/>
    <w:rsid w:val="00327DC0"/>
    <w:rsid w:val="003307E3"/>
    <w:rsid w:val="00330DF2"/>
    <w:rsid w:val="003322A3"/>
    <w:rsid w:val="003328CC"/>
    <w:rsid w:val="00336324"/>
    <w:rsid w:val="003366A3"/>
    <w:rsid w:val="003401C6"/>
    <w:rsid w:val="00340CF7"/>
    <w:rsid w:val="003417AD"/>
    <w:rsid w:val="00342866"/>
    <w:rsid w:val="003462EE"/>
    <w:rsid w:val="00352316"/>
    <w:rsid w:val="0035432B"/>
    <w:rsid w:val="003570C0"/>
    <w:rsid w:val="00363E61"/>
    <w:rsid w:val="003664BA"/>
    <w:rsid w:val="00377AD4"/>
    <w:rsid w:val="00381A52"/>
    <w:rsid w:val="00383EC0"/>
    <w:rsid w:val="00397909"/>
    <w:rsid w:val="003A1F61"/>
    <w:rsid w:val="003A5EE5"/>
    <w:rsid w:val="003B2E7E"/>
    <w:rsid w:val="003C308E"/>
    <w:rsid w:val="003C6ECF"/>
    <w:rsid w:val="003D050F"/>
    <w:rsid w:val="003D0C09"/>
    <w:rsid w:val="003E1F2B"/>
    <w:rsid w:val="003E4547"/>
    <w:rsid w:val="003E7DAC"/>
    <w:rsid w:val="003F0BC1"/>
    <w:rsid w:val="003F117F"/>
    <w:rsid w:val="003F4997"/>
    <w:rsid w:val="00401B3A"/>
    <w:rsid w:val="004057E4"/>
    <w:rsid w:val="00406B9A"/>
    <w:rsid w:val="00413E75"/>
    <w:rsid w:val="00414ECF"/>
    <w:rsid w:val="004156EE"/>
    <w:rsid w:val="004178A3"/>
    <w:rsid w:val="004204A3"/>
    <w:rsid w:val="004301DE"/>
    <w:rsid w:val="00432E37"/>
    <w:rsid w:val="00433AB9"/>
    <w:rsid w:val="00433E7F"/>
    <w:rsid w:val="00434BE3"/>
    <w:rsid w:val="0044645E"/>
    <w:rsid w:val="00447766"/>
    <w:rsid w:val="00447D15"/>
    <w:rsid w:val="004559F5"/>
    <w:rsid w:val="00456214"/>
    <w:rsid w:val="0045780D"/>
    <w:rsid w:val="00463AD2"/>
    <w:rsid w:val="00464418"/>
    <w:rsid w:val="00467674"/>
    <w:rsid w:val="00467D84"/>
    <w:rsid w:val="0047373A"/>
    <w:rsid w:val="00473E60"/>
    <w:rsid w:val="004767A2"/>
    <w:rsid w:val="0048044D"/>
    <w:rsid w:val="004815E3"/>
    <w:rsid w:val="004861BC"/>
    <w:rsid w:val="0048699A"/>
    <w:rsid w:val="00491668"/>
    <w:rsid w:val="00491F5E"/>
    <w:rsid w:val="004921EB"/>
    <w:rsid w:val="004922F5"/>
    <w:rsid w:val="00494B24"/>
    <w:rsid w:val="00495568"/>
    <w:rsid w:val="004A0AB8"/>
    <w:rsid w:val="004A1122"/>
    <w:rsid w:val="004A197C"/>
    <w:rsid w:val="004A428B"/>
    <w:rsid w:val="004A5534"/>
    <w:rsid w:val="004A7F38"/>
    <w:rsid w:val="004B26B9"/>
    <w:rsid w:val="004B4F02"/>
    <w:rsid w:val="004B59D8"/>
    <w:rsid w:val="004B5B2A"/>
    <w:rsid w:val="004C0F88"/>
    <w:rsid w:val="004C2DB1"/>
    <w:rsid w:val="004C67E0"/>
    <w:rsid w:val="004C68E7"/>
    <w:rsid w:val="004C7B41"/>
    <w:rsid w:val="004D1530"/>
    <w:rsid w:val="004D16BA"/>
    <w:rsid w:val="004D2D32"/>
    <w:rsid w:val="004D328A"/>
    <w:rsid w:val="004D4BE8"/>
    <w:rsid w:val="004E06E8"/>
    <w:rsid w:val="004E2FA3"/>
    <w:rsid w:val="004E6F64"/>
    <w:rsid w:val="004E72E6"/>
    <w:rsid w:val="004E76DD"/>
    <w:rsid w:val="004F1864"/>
    <w:rsid w:val="004F26D5"/>
    <w:rsid w:val="004F36EA"/>
    <w:rsid w:val="004F73A8"/>
    <w:rsid w:val="00500C50"/>
    <w:rsid w:val="00505779"/>
    <w:rsid w:val="00507952"/>
    <w:rsid w:val="00507A22"/>
    <w:rsid w:val="00514A26"/>
    <w:rsid w:val="0051599E"/>
    <w:rsid w:val="0053433C"/>
    <w:rsid w:val="0053448B"/>
    <w:rsid w:val="0053523B"/>
    <w:rsid w:val="00542049"/>
    <w:rsid w:val="00545811"/>
    <w:rsid w:val="00552A83"/>
    <w:rsid w:val="00555234"/>
    <w:rsid w:val="005605BD"/>
    <w:rsid w:val="00562EAA"/>
    <w:rsid w:val="0056502F"/>
    <w:rsid w:val="00565542"/>
    <w:rsid w:val="005667E5"/>
    <w:rsid w:val="00571D22"/>
    <w:rsid w:val="0057502E"/>
    <w:rsid w:val="00575381"/>
    <w:rsid w:val="00580780"/>
    <w:rsid w:val="00585D47"/>
    <w:rsid w:val="00594158"/>
    <w:rsid w:val="00594732"/>
    <w:rsid w:val="00595907"/>
    <w:rsid w:val="00595F16"/>
    <w:rsid w:val="00595FC7"/>
    <w:rsid w:val="005A51F0"/>
    <w:rsid w:val="005A776F"/>
    <w:rsid w:val="005A7A6D"/>
    <w:rsid w:val="005B2C92"/>
    <w:rsid w:val="005B4BE1"/>
    <w:rsid w:val="005B75E0"/>
    <w:rsid w:val="005C0BB6"/>
    <w:rsid w:val="005C1B44"/>
    <w:rsid w:val="005C3300"/>
    <w:rsid w:val="005C5C5B"/>
    <w:rsid w:val="005D061F"/>
    <w:rsid w:val="005D0EE1"/>
    <w:rsid w:val="005D1BEA"/>
    <w:rsid w:val="005D3AAB"/>
    <w:rsid w:val="005D3C17"/>
    <w:rsid w:val="005D7AE7"/>
    <w:rsid w:val="005E5A42"/>
    <w:rsid w:val="005F0A13"/>
    <w:rsid w:val="005F7F62"/>
    <w:rsid w:val="00601228"/>
    <w:rsid w:val="006044F5"/>
    <w:rsid w:val="00604518"/>
    <w:rsid w:val="006062E4"/>
    <w:rsid w:val="00606906"/>
    <w:rsid w:val="00610E68"/>
    <w:rsid w:val="00611814"/>
    <w:rsid w:val="00611AC9"/>
    <w:rsid w:val="00620775"/>
    <w:rsid w:val="00624894"/>
    <w:rsid w:val="00624D55"/>
    <w:rsid w:val="006359E4"/>
    <w:rsid w:val="00642689"/>
    <w:rsid w:val="00643487"/>
    <w:rsid w:val="00643768"/>
    <w:rsid w:val="00645EB6"/>
    <w:rsid w:val="0064686E"/>
    <w:rsid w:val="0064706C"/>
    <w:rsid w:val="00653D80"/>
    <w:rsid w:val="0065701E"/>
    <w:rsid w:val="006633B3"/>
    <w:rsid w:val="00666352"/>
    <w:rsid w:val="0066743D"/>
    <w:rsid w:val="00671ECD"/>
    <w:rsid w:val="00672311"/>
    <w:rsid w:val="00674016"/>
    <w:rsid w:val="00675A8F"/>
    <w:rsid w:val="00675D8E"/>
    <w:rsid w:val="006770F9"/>
    <w:rsid w:val="0067710B"/>
    <w:rsid w:val="006779E9"/>
    <w:rsid w:val="006846A6"/>
    <w:rsid w:val="00685A87"/>
    <w:rsid w:val="0068706A"/>
    <w:rsid w:val="00693279"/>
    <w:rsid w:val="0069400C"/>
    <w:rsid w:val="00695009"/>
    <w:rsid w:val="00697A18"/>
    <w:rsid w:val="006A0177"/>
    <w:rsid w:val="006A0F1B"/>
    <w:rsid w:val="006A0F87"/>
    <w:rsid w:val="006A3B8C"/>
    <w:rsid w:val="006A3FFB"/>
    <w:rsid w:val="006A564E"/>
    <w:rsid w:val="006A62BC"/>
    <w:rsid w:val="006A6A7B"/>
    <w:rsid w:val="006B7026"/>
    <w:rsid w:val="006C5152"/>
    <w:rsid w:val="006D13B0"/>
    <w:rsid w:val="006D2A1B"/>
    <w:rsid w:val="006E0290"/>
    <w:rsid w:val="006E0496"/>
    <w:rsid w:val="006E0A46"/>
    <w:rsid w:val="006E1BD9"/>
    <w:rsid w:val="006F407F"/>
    <w:rsid w:val="006F6ABB"/>
    <w:rsid w:val="007006EB"/>
    <w:rsid w:val="00702752"/>
    <w:rsid w:val="00703D72"/>
    <w:rsid w:val="007057CC"/>
    <w:rsid w:val="00712942"/>
    <w:rsid w:val="00714711"/>
    <w:rsid w:val="007210FD"/>
    <w:rsid w:val="0072765C"/>
    <w:rsid w:val="00733A0D"/>
    <w:rsid w:val="00742A4E"/>
    <w:rsid w:val="00744AFD"/>
    <w:rsid w:val="007512AB"/>
    <w:rsid w:val="00754CD5"/>
    <w:rsid w:val="007609C0"/>
    <w:rsid w:val="00763B81"/>
    <w:rsid w:val="00764BF1"/>
    <w:rsid w:val="007708E2"/>
    <w:rsid w:val="00770E1D"/>
    <w:rsid w:val="00770F8E"/>
    <w:rsid w:val="007717C8"/>
    <w:rsid w:val="00771EB5"/>
    <w:rsid w:val="007726F4"/>
    <w:rsid w:val="007728F9"/>
    <w:rsid w:val="007747F0"/>
    <w:rsid w:val="00776450"/>
    <w:rsid w:val="00780EEF"/>
    <w:rsid w:val="00781AB8"/>
    <w:rsid w:val="00783342"/>
    <w:rsid w:val="00785917"/>
    <w:rsid w:val="00785E74"/>
    <w:rsid w:val="00787D94"/>
    <w:rsid w:val="00792F0A"/>
    <w:rsid w:val="00794C00"/>
    <w:rsid w:val="00795043"/>
    <w:rsid w:val="00797455"/>
    <w:rsid w:val="00797A40"/>
    <w:rsid w:val="007A09CE"/>
    <w:rsid w:val="007A0FB6"/>
    <w:rsid w:val="007A1B1F"/>
    <w:rsid w:val="007A1E2D"/>
    <w:rsid w:val="007A1F7B"/>
    <w:rsid w:val="007A4DF9"/>
    <w:rsid w:val="007B6431"/>
    <w:rsid w:val="007B6D87"/>
    <w:rsid w:val="007C1CBD"/>
    <w:rsid w:val="007C2B0E"/>
    <w:rsid w:val="007C352A"/>
    <w:rsid w:val="007C3AD5"/>
    <w:rsid w:val="007C6E6B"/>
    <w:rsid w:val="007C71C8"/>
    <w:rsid w:val="007D3ACE"/>
    <w:rsid w:val="007D5237"/>
    <w:rsid w:val="007D59AE"/>
    <w:rsid w:val="007D7442"/>
    <w:rsid w:val="007E485F"/>
    <w:rsid w:val="007E62CA"/>
    <w:rsid w:val="007F108C"/>
    <w:rsid w:val="007F1C52"/>
    <w:rsid w:val="007F2493"/>
    <w:rsid w:val="007F24E5"/>
    <w:rsid w:val="007F558D"/>
    <w:rsid w:val="007F5BEF"/>
    <w:rsid w:val="008051AB"/>
    <w:rsid w:val="008065CB"/>
    <w:rsid w:val="00807976"/>
    <w:rsid w:val="00813D80"/>
    <w:rsid w:val="008176CD"/>
    <w:rsid w:val="00820334"/>
    <w:rsid w:val="00820AFB"/>
    <w:rsid w:val="008223B5"/>
    <w:rsid w:val="00824F70"/>
    <w:rsid w:val="00830EF7"/>
    <w:rsid w:val="008327F7"/>
    <w:rsid w:val="00833019"/>
    <w:rsid w:val="00836DBC"/>
    <w:rsid w:val="0083736B"/>
    <w:rsid w:val="008401F1"/>
    <w:rsid w:val="0084144F"/>
    <w:rsid w:val="0084485D"/>
    <w:rsid w:val="008449DA"/>
    <w:rsid w:val="00844DD1"/>
    <w:rsid w:val="00846503"/>
    <w:rsid w:val="00851A3D"/>
    <w:rsid w:val="00861F80"/>
    <w:rsid w:val="00870995"/>
    <w:rsid w:val="008753C5"/>
    <w:rsid w:val="0087732D"/>
    <w:rsid w:val="00877AFE"/>
    <w:rsid w:val="00881753"/>
    <w:rsid w:val="00884C1D"/>
    <w:rsid w:val="0088632C"/>
    <w:rsid w:val="008866BD"/>
    <w:rsid w:val="00887344"/>
    <w:rsid w:val="008940D8"/>
    <w:rsid w:val="0089722B"/>
    <w:rsid w:val="00897E06"/>
    <w:rsid w:val="008A3918"/>
    <w:rsid w:val="008A5DFD"/>
    <w:rsid w:val="008A7525"/>
    <w:rsid w:val="008B097A"/>
    <w:rsid w:val="008B1913"/>
    <w:rsid w:val="008B1939"/>
    <w:rsid w:val="008B2708"/>
    <w:rsid w:val="008B2DEB"/>
    <w:rsid w:val="008B39CE"/>
    <w:rsid w:val="008B50FF"/>
    <w:rsid w:val="008B59E6"/>
    <w:rsid w:val="008B7682"/>
    <w:rsid w:val="008B783D"/>
    <w:rsid w:val="008D2ED0"/>
    <w:rsid w:val="008D3D49"/>
    <w:rsid w:val="008D7C16"/>
    <w:rsid w:val="008E1D45"/>
    <w:rsid w:val="008E21DD"/>
    <w:rsid w:val="008F17FE"/>
    <w:rsid w:val="008F3D85"/>
    <w:rsid w:val="008F43D0"/>
    <w:rsid w:val="008F5005"/>
    <w:rsid w:val="00901E19"/>
    <w:rsid w:val="009024E7"/>
    <w:rsid w:val="00902760"/>
    <w:rsid w:val="0090380A"/>
    <w:rsid w:val="00904E78"/>
    <w:rsid w:val="00905DCE"/>
    <w:rsid w:val="0090673A"/>
    <w:rsid w:val="00907370"/>
    <w:rsid w:val="009075F8"/>
    <w:rsid w:val="0091564F"/>
    <w:rsid w:val="00915D3D"/>
    <w:rsid w:val="00916AA2"/>
    <w:rsid w:val="00917FA1"/>
    <w:rsid w:val="0092059F"/>
    <w:rsid w:val="00920B40"/>
    <w:rsid w:val="0092184B"/>
    <w:rsid w:val="0092433B"/>
    <w:rsid w:val="0092509A"/>
    <w:rsid w:val="00925ABA"/>
    <w:rsid w:val="00934AE3"/>
    <w:rsid w:val="00934D17"/>
    <w:rsid w:val="009351A1"/>
    <w:rsid w:val="0093678A"/>
    <w:rsid w:val="00937A1C"/>
    <w:rsid w:val="00941376"/>
    <w:rsid w:val="009434C1"/>
    <w:rsid w:val="00945172"/>
    <w:rsid w:val="009452D8"/>
    <w:rsid w:val="00950C19"/>
    <w:rsid w:val="00951424"/>
    <w:rsid w:val="00951C0D"/>
    <w:rsid w:val="00951FD0"/>
    <w:rsid w:val="0095508A"/>
    <w:rsid w:val="009574D4"/>
    <w:rsid w:val="0095768A"/>
    <w:rsid w:val="00962CA9"/>
    <w:rsid w:val="00966B1B"/>
    <w:rsid w:val="009737B2"/>
    <w:rsid w:val="00977D22"/>
    <w:rsid w:val="00980151"/>
    <w:rsid w:val="00983F8A"/>
    <w:rsid w:val="009863E1"/>
    <w:rsid w:val="00992FC2"/>
    <w:rsid w:val="009938A3"/>
    <w:rsid w:val="00994D16"/>
    <w:rsid w:val="009975D6"/>
    <w:rsid w:val="009A0163"/>
    <w:rsid w:val="009A68D0"/>
    <w:rsid w:val="009A7130"/>
    <w:rsid w:val="009A73CC"/>
    <w:rsid w:val="009B0D9F"/>
    <w:rsid w:val="009B517F"/>
    <w:rsid w:val="009C3114"/>
    <w:rsid w:val="009D46A5"/>
    <w:rsid w:val="009E1F2F"/>
    <w:rsid w:val="009E6646"/>
    <w:rsid w:val="009F01D9"/>
    <w:rsid w:val="009F073E"/>
    <w:rsid w:val="009F0A89"/>
    <w:rsid w:val="009F3859"/>
    <w:rsid w:val="009F6B49"/>
    <w:rsid w:val="00A008C9"/>
    <w:rsid w:val="00A02C73"/>
    <w:rsid w:val="00A030FE"/>
    <w:rsid w:val="00A07874"/>
    <w:rsid w:val="00A15614"/>
    <w:rsid w:val="00A15CCF"/>
    <w:rsid w:val="00A21058"/>
    <w:rsid w:val="00A22A20"/>
    <w:rsid w:val="00A25466"/>
    <w:rsid w:val="00A30A85"/>
    <w:rsid w:val="00A30C21"/>
    <w:rsid w:val="00A32E1D"/>
    <w:rsid w:val="00A37833"/>
    <w:rsid w:val="00A37857"/>
    <w:rsid w:val="00A41DD7"/>
    <w:rsid w:val="00A44325"/>
    <w:rsid w:val="00A51122"/>
    <w:rsid w:val="00A5602F"/>
    <w:rsid w:val="00A60385"/>
    <w:rsid w:val="00A61ED1"/>
    <w:rsid w:val="00A64EE7"/>
    <w:rsid w:val="00A664BE"/>
    <w:rsid w:val="00A740F3"/>
    <w:rsid w:val="00A74866"/>
    <w:rsid w:val="00A76D1D"/>
    <w:rsid w:val="00A83B2E"/>
    <w:rsid w:val="00A849CE"/>
    <w:rsid w:val="00A85ED1"/>
    <w:rsid w:val="00A85FE1"/>
    <w:rsid w:val="00A918F7"/>
    <w:rsid w:val="00A93A2B"/>
    <w:rsid w:val="00A93DD5"/>
    <w:rsid w:val="00A9413B"/>
    <w:rsid w:val="00A944EB"/>
    <w:rsid w:val="00A94757"/>
    <w:rsid w:val="00A96689"/>
    <w:rsid w:val="00AA5828"/>
    <w:rsid w:val="00AB02CC"/>
    <w:rsid w:val="00AB3D0A"/>
    <w:rsid w:val="00AB52AC"/>
    <w:rsid w:val="00AC6A28"/>
    <w:rsid w:val="00AC7F83"/>
    <w:rsid w:val="00AD2030"/>
    <w:rsid w:val="00AD4337"/>
    <w:rsid w:val="00AE0751"/>
    <w:rsid w:val="00AE4211"/>
    <w:rsid w:val="00AE45F8"/>
    <w:rsid w:val="00AE57CA"/>
    <w:rsid w:val="00AF20B7"/>
    <w:rsid w:val="00AF52D2"/>
    <w:rsid w:val="00B00BC2"/>
    <w:rsid w:val="00B034F6"/>
    <w:rsid w:val="00B04085"/>
    <w:rsid w:val="00B064BF"/>
    <w:rsid w:val="00B06C37"/>
    <w:rsid w:val="00B07340"/>
    <w:rsid w:val="00B07965"/>
    <w:rsid w:val="00B13EB5"/>
    <w:rsid w:val="00B16BEC"/>
    <w:rsid w:val="00B202C7"/>
    <w:rsid w:val="00B2098C"/>
    <w:rsid w:val="00B3195B"/>
    <w:rsid w:val="00B32F5C"/>
    <w:rsid w:val="00B40ACA"/>
    <w:rsid w:val="00B41FCF"/>
    <w:rsid w:val="00B46295"/>
    <w:rsid w:val="00B504E0"/>
    <w:rsid w:val="00B5263A"/>
    <w:rsid w:val="00B52B73"/>
    <w:rsid w:val="00B55068"/>
    <w:rsid w:val="00B5670C"/>
    <w:rsid w:val="00B5773A"/>
    <w:rsid w:val="00B61861"/>
    <w:rsid w:val="00B63448"/>
    <w:rsid w:val="00B6412A"/>
    <w:rsid w:val="00B641CA"/>
    <w:rsid w:val="00B650A1"/>
    <w:rsid w:val="00B663DF"/>
    <w:rsid w:val="00B669C2"/>
    <w:rsid w:val="00B67E49"/>
    <w:rsid w:val="00B70B5E"/>
    <w:rsid w:val="00B7240A"/>
    <w:rsid w:val="00B7349C"/>
    <w:rsid w:val="00B735C2"/>
    <w:rsid w:val="00B75D32"/>
    <w:rsid w:val="00B82B79"/>
    <w:rsid w:val="00B84227"/>
    <w:rsid w:val="00B904BD"/>
    <w:rsid w:val="00B916CD"/>
    <w:rsid w:val="00B94305"/>
    <w:rsid w:val="00B960A0"/>
    <w:rsid w:val="00BA2645"/>
    <w:rsid w:val="00BA684B"/>
    <w:rsid w:val="00BA7341"/>
    <w:rsid w:val="00BB4248"/>
    <w:rsid w:val="00BB463C"/>
    <w:rsid w:val="00BB68DE"/>
    <w:rsid w:val="00BC6A70"/>
    <w:rsid w:val="00BD12C6"/>
    <w:rsid w:val="00BD6355"/>
    <w:rsid w:val="00BE300D"/>
    <w:rsid w:val="00BE5170"/>
    <w:rsid w:val="00BE74A5"/>
    <w:rsid w:val="00BE7673"/>
    <w:rsid w:val="00BF656C"/>
    <w:rsid w:val="00C0275A"/>
    <w:rsid w:val="00C04BD5"/>
    <w:rsid w:val="00C14FC8"/>
    <w:rsid w:val="00C150B6"/>
    <w:rsid w:val="00C15D0A"/>
    <w:rsid w:val="00C20304"/>
    <w:rsid w:val="00C247FA"/>
    <w:rsid w:val="00C24CDB"/>
    <w:rsid w:val="00C25DEA"/>
    <w:rsid w:val="00C27A92"/>
    <w:rsid w:val="00C32C27"/>
    <w:rsid w:val="00C32E09"/>
    <w:rsid w:val="00C36047"/>
    <w:rsid w:val="00C37215"/>
    <w:rsid w:val="00C37223"/>
    <w:rsid w:val="00C51F53"/>
    <w:rsid w:val="00C56719"/>
    <w:rsid w:val="00C60769"/>
    <w:rsid w:val="00C62104"/>
    <w:rsid w:val="00C64B5D"/>
    <w:rsid w:val="00C667DB"/>
    <w:rsid w:val="00C67565"/>
    <w:rsid w:val="00C7340D"/>
    <w:rsid w:val="00C74946"/>
    <w:rsid w:val="00C74D87"/>
    <w:rsid w:val="00C7798E"/>
    <w:rsid w:val="00C84A3D"/>
    <w:rsid w:val="00C86384"/>
    <w:rsid w:val="00C871EF"/>
    <w:rsid w:val="00C87A73"/>
    <w:rsid w:val="00C9055E"/>
    <w:rsid w:val="00C91241"/>
    <w:rsid w:val="00CA0E9B"/>
    <w:rsid w:val="00CA1097"/>
    <w:rsid w:val="00CA42AE"/>
    <w:rsid w:val="00CA5555"/>
    <w:rsid w:val="00CA57EE"/>
    <w:rsid w:val="00CA74AB"/>
    <w:rsid w:val="00CB06C0"/>
    <w:rsid w:val="00CB0930"/>
    <w:rsid w:val="00CB19BF"/>
    <w:rsid w:val="00CB2C4B"/>
    <w:rsid w:val="00CB4631"/>
    <w:rsid w:val="00CB7211"/>
    <w:rsid w:val="00CC15E0"/>
    <w:rsid w:val="00CC15ED"/>
    <w:rsid w:val="00CC238B"/>
    <w:rsid w:val="00CC623B"/>
    <w:rsid w:val="00CD17E9"/>
    <w:rsid w:val="00CD2E78"/>
    <w:rsid w:val="00CD3530"/>
    <w:rsid w:val="00CD3B40"/>
    <w:rsid w:val="00CD64FB"/>
    <w:rsid w:val="00CD7CB9"/>
    <w:rsid w:val="00CE0204"/>
    <w:rsid w:val="00CE15F6"/>
    <w:rsid w:val="00CE59E5"/>
    <w:rsid w:val="00CE7F7C"/>
    <w:rsid w:val="00CF462B"/>
    <w:rsid w:val="00CF765D"/>
    <w:rsid w:val="00CF7678"/>
    <w:rsid w:val="00D008CF"/>
    <w:rsid w:val="00D02CFE"/>
    <w:rsid w:val="00D034EC"/>
    <w:rsid w:val="00D0410F"/>
    <w:rsid w:val="00D04919"/>
    <w:rsid w:val="00D1245D"/>
    <w:rsid w:val="00D132F8"/>
    <w:rsid w:val="00D13735"/>
    <w:rsid w:val="00D13AF0"/>
    <w:rsid w:val="00D21153"/>
    <w:rsid w:val="00D212BE"/>
    <w:rsid w:val="00D22105"/>
    <w:rsid w:val="00D2237C"/>
    <w:rsid w:val="00D240CE"/>
    <w:rsid w:val="00D2487B"/>
    <w:rsid w:val="00D2719A"/>
    <w:rsid w:val="00D27497"/>
    <w:rsid w:val="00D3382B"/>
    <w:rsid w:val="00D34438"/>
    <w:rsid w:val="00D46173"/>
    <w:rsid w:val="00D515AA"/>
    <w:rsid w:val="00D5293C"/>
    <w:rsid w:val="00D55BD5"/>
    <w:rsid w:val="00D578E0"/>
    <w:rsid w:val="00D600BD"/>
    <w:rsid w:val="00D603E0"/>
    <w:rsid w:val="00D60E22"/>
    <w:rsid w:val="00D61B34"/>
    <w:rsid w:val="00D62292"/>
    <w:rsid w:val="00D65633"/>
    <w:rsid w:val="00D70A54"/>
    <w:rsid w:val="00D73C50"/>
    <w:rsid w:val="00D76463"/>
    <w:rsid w:val="00D81FF7"/>
    <w:rsid w:val="00D84369"/>
    <w:rsid w:val="00D84463"/>
    <w:rsid w:val="00D84AF6"/>
    <w:rsid w:val="00D84C3D"/>
    <w:rsid w:val="00D84FB2"/>
    <w:rsid w:val="00D86FD8"/>
    <w:rsid w:val="00D8730A"/>
    <w:rsid w:val="00D90113"/>
    <w:rsid w:val="00D964EE"/>
    <w:rsid w:val="00D96D04"/>
    <w:rsid w:val="00DA1EDC"/>
    <w:rsid w:val="00DA44E2"/>
    <w:rsid w:val="00DA49F2"/>
    <w:rsid w:val="00DA5596"/>
    <w:rsid w:val="00DA5EEE"/>
    <w:rsid w:val="00DA6595"/>
    <w:rsid w:val="00DB3627"/>
    <w:rsid w:val="00DB3F52"/>
    <w:rsid w:val="00DB6FB7"/>
    <w:rsid w:val="00DB77D4"/>
    <w:rsid w:val="00DB79E9"/>
    <w:rsid w:val="00DC2991"/>
    <w:rsid w:val="00DC5F9C"/>
    <w:rsid w:val="00DD4AF6"/>
    <w:rsid w:val="00DD5642"/>
    <w:rsid w:val="00DE2B8F"/>
    <w:rsid w:val="00DE3DA4"/>
    <w:rsid w:val="00DE43C9"/>
    <w:rsid w:val="00DE68A3"/>
    <w:rsid w:val="00DE7E65"/>
    <w:rsid w:val="00DF06CA"/>
    <w:rsid w:val="00DF145D"/>
    <w:rsid w:val="00DF307A"/>
    <w:rsid w:val="00DF6361"/>
    <w:rsid w:val="00E026E5"/>
    <w:rsid w:val="00E026EB"/>
    <w:rsid w:val="00E0610A"/>
    <w:rsid w:val="00E2193B"/>
    <w:rsid w:val="00E25938"/>
    <w:rsid w:val="00E25AC8"/>
    <w:rsid w:val="00E26D57"/>
    <w:rsid w:val="00E31416"/>
    <w:rsid w:val="00E31E30"/>
    <w:rsid w:val="00E349F5"/>
    <w:rsid w:val="00E3740F"/>
    <w:rsid w:val="00E40D4F"/>
    <w:rsid w:val="00E45863"/>
    <w:rsid w:val="00E5306F"/>
    <w:rsid w:val="00E57AB8"/>
    <w:rsid w:val="00E65BEA"/>
    <w:rsid w:val="00E70676"/>
    <w:rsid w:val="00E72A0E"/>
    <w:rsid w:val="00E86F14"/>
    <w:rsid w:val="00E91A45"/>
    <w:rsid w:val="00E93D7E"/>
    <w:rsid w:val="00E95B62"/>
    <w:rsid w:val="00EA1943"/>
    <w:rsid w:val="00EA480B"/>
    <w:rsid w:val="00EA7BE9"/>
    <w:rsid w:val="00EB0B92"/>
    <w:rsid w:val="00EB29E7"/>
    <w:rsid w:val="00EB5CAA"/>
    <w:rsid w:val="00EC1E61"/>
    <w:rsid w:val="00EC3B4D"/>
    <w:rsid w:val="00EC50E3"/>
    <w:rsid w:val="00EC5EC4"/>
    <w:rsid w:val="00EC7124"/>
    <w:rsid w:val="00ED0EF7"/>
    <w:rsid w:val="00ED21BD"/>
    <w:rsid w:val="00ED434D"/>
    <w:rsid w:val="00ED4BC8"/>
    <w:rsid w:val="00EE0AC4"/>
    <w:rsid w:val="00EE284D"/>
    <w:rsid w:val="00EE64A2"/>
    <w:rsid w:val="00EE775F"/>
    <w:rsid w:val="00EF4098"/>
    <w:rsid w:val="00EF66D2"/>
    <w:rsid w:val="00EF6903"/>
    <w:rsid w:val="00F02FBB"/>
    <w:rsid w:val="00F043DC"/>
    <w:rsid w:val="00F0452A"/>
    <w:rsid w:val="00F13694"/>
    <w:rsid w:val="00F165A4"/>
    <w:rsid w:val="00F21B16"/>
    <w:rsid w:val="00F2425C"/>
    <w:rsid w:val="00F249A1"/>
    <w:rsid w:val="00F269F9"/>
    <w:rsid w:val="00F332DB"/>
    <w:rsid w:val="00F346CC"/>
    <w:rsid w:val="00F379BA"/>
    <w:rsid w:val="00F4331B"/>
    <w:rsid w:val="00F467A3"/>
    <w:rsid w:val="00F50291"/>
    <w:rsid w:val="00F623D3"/>
    <w:rsid w:val="00F633DF"/>
    <w:rsid w:val="00F73F65"/>
    <w:rsid w:val="00F74050"/>
    <w:rsid w:val="00F7536D"/>
    <w:rsid w:val="00F77B14"/>
    <w:rsid w:val="00F80029"/>
    <w:rsid w:val="00F82A71"/>
    <w:rsid w:val="00F82C27"/>
    <w:rsid w:val="00F85477"/>
    <w:rsid w:val="00F92EA3"/>
    <w:rsid w:val="00F95A78"/>
    <w:rsid w:val="00FA04ED"/>
    <w:rsid w:val="00FA0C50"/>
    <w:rsid w:val="00FA16A9"/>
    <w:rsid w:val="00FA247C"/>
    <w:rsid w:val="00FA437A"/>
    <w:rsid w:val="00FA6A32"/>
    <w:rsid w:val="00FB23B7"/>
    <w:rsid w:val="00FB6906"/>
    <w:rsid w:val="00FB7877"/>
    <w:rsid w:val="00FC542C"/>
    <w:rsid w:val="00FC6DD7"/>
    <w:rsid w:val="00FC7A9E"/>
    <w:rsid w:val="00FD054C"/>
    <w:rsid w:val="00FD273D"/>
    <w:rsid w:val="00FD2B77"/>
    <w:rsid w:val="00FD452B"/>
    <w:rsid w:val="00FD5718"/>
    <w:rsid w:val="00FD773F"/>
    <w:rsid w:val="00FD7F1E"/>
    <w:rsid w:val="00FE4B05"/>
    <w:rsid w:val="00FE5F27"/>
    <w:rsid w:val="00FE7B6F"/>
    <w:rsid w:val="00FF2849"/>
    <w:rsid w:val="00FF38D0"/>
    <w:rsid w:val="00FF4ACD"/>
    <w:rsid w:val="00FF4CCC"/>
    <w:rsid w:val="00FF6441"/>
  </w:rsids>
  <m:mathPr>
    <m:mathFont m:val="Cambria Math"/>
    <m:brkBin m:val="before"/>
    <m:brkBinSub m:val="--"/>
    <m:smallFrac m:val="0"/>
    <m:dispDef/>
    <m:lMargin m:val="0"/>
    <m:rMargin m:val="0"/>
    <m:defJc m:val="centerGroup"/>
    <m:wrapIndent m:val="1440"/>
    <m:intLim m:val="subSup"/>
    <m:naryLim m:val="undOvr"/>
  </m:mathPr>
  <w:themeFontLang w:val="en-SG"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DBCFC8"/>
  <w15:chartTrackingRefBased/>
  <w15:docId w15:val="{A1E36901-7DC8-496C-BABF-E01F5CB9173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SG"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qFormat/>
    <w:rsid w:val="00FC7A9E"/>
    <w:pPr>
      <w:ind w:left="720"/>
      <w:contextualSpacing/>
    </w:pPr>
  </w:style>
  <w:style w:type="table" w:styleId="TableGrid">
    <w:name w:val="Table Grid"/>
    <w:basedOn w:val="TableNormal"/>
    <w:uiPriority w:val="39"/>
    <w:rsid w:val="00FC7A9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FC7A9E"/>
    <w:pPr>
      <w:spacing w:before="100" w:beforeAutospacing="1" w:after="100" w:afterAutospacing="1" w:line="240" w:lineRule="auto"/>
    </w:pPr>
    <w:rPr>
      <w:rFonts w:ascii="Times New Roman" w:hAnsi="Times New Roman" w:cs="Times New Roman"/>
      <w:sz w:val="24"/>
      <w:szCs w:val="24"/>
    </w:rPr>
  </w:style>
  <w:style w:type="character" w:styleId="CommentReference">
    <w:name w:val="annotation reference"/>
    <w:basedOn w:val="DefaultParagraphFont"/>
    <w:uiPriority w:val="99"/>
    <w:semiHidden/>
    <w:unhideWhenUsed/>
    <w:rsid w:val="00884C1D"/>
    <w:rPr>
      <w:sz w:val="16"/>
      <w:szCs w:val="16"/>
    </w:rPr>
  </w:style>
  <w:style w:type="paragraph" w:styleId="CommentText">
    <w:name w:val="annotation text"/>
    <w:basedOn w:val="Normal"/>
    <w:link w:val="CommentTextChar"/>
    <w:uiPriority w:val="99"/>
    <w:unhideWhenUsed/>
    <w:rsid w:val="00884C1D"/>
    <w:pPr>
      <w:spacing w:line="240" w:lineRule="auto"/>
    </w:pPr>
    <w:rPr>
      <w:sz w:val="20"/>
      <w:szCs w:val="20"/>
    </w:rPr>
  </w:style>
  <w:style w:type="character" w:customStyle="1" w:styleId="CommentTextChar">
    <w:name w:val="Comment Text Char"/>
    <w:basedOn w:val="DefaultParagraphFont"/>
    <w:link w:val="CommentText"/>
    <w:uiPriority w:val="99"/>
    <w:rsid w:val="00884C1D"/>
    <w:rPr>
      <w:sz w:val="20"/>
      <w:szCs w:val="20"/>
    </w:rPr>
  </w:style>
  <w:style w:type="paragraph" w:styleId="BalloonText">
    <w:name w:val="Balloon Text"/>
    <w:basedOn w:val="Normal"/>
    <w:link w:val="BalloonTextChar"/>
    <w:uiPriority w:val="99"/>
    <w:semiHidden/>
    <w:unhideWhenUsed/>
    <w:rsid w:val="00884C1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84C1D"/>
    <w:rPr>
      <w:rFonts w:ascii="Segoe UI" w:hAnsi="Segoe UI" w:cs="Segoe UI"/>
      <w:sz w:val="18"/>
      <w:szCs w:val="18"/>
    </w:rPr>
  </w:style>
  <w:style w:type="character" w:styleId="Hyperlink">
    <w:name w:val="Hyperlink"/>
    <w:basedOn w:val="DefaultParagraphFont"/>
    <w:uiPriority w:val="99"/>
    <w:unhideWhenUsed/>
    <w:rsid w:val="001853BB"/>
    <w:rPr>
      <w:color w:val="0563C1" w:themeColor="hyperlink"/>
      <w:u w:val="single"/>
    </w:rPr>
  </w:style>
  <w:style w:type="paragraph" w:styleId="CommentSubject">
    <w:name w:val="annotation subject"/>
    <w:basedOn w:val="CommentText"/>
    <w:next w:val="CommentText"/>
    <w:link w:val="CommentSubjectChar"/>
    <w:uiPriority w:val="99"/>
    <w:semiHidden/>
    <w:unhideWhenUsed/>
    <w:rsid w:val="00EE284D"/>
    <w:rPr>
      <w:b/>
      <w:bCs/>
    </w:rPr>
  </w:style>
  <w:style w:type="character" w:customStyle="1" w:styleId="CommentSubjectChar">
    <w:name w:val="Comment Subject Char"/>
    <w:basedOn w:val="CommentTextChar"/>
    <w:link w:val="CommentSubject"/>
    <w:uiPriority w:val="99"/>
    <w:semiHidden/>
    <w:rsid w:val="00EE284D"/>
    <w:rPr>
      <w:b/>
      <w:bCs/>
      <w:sz w:val="20"/>
      <w:szCs w:val="20"/>
    </w:rPr>
  </w:style>
  <w:style w:type="paragraph" w:styleId="Header">
    <w:name w:val="header"/>
    <w:basedOn w:val="Normal"/>
    <w:link w:val="HeaderChar"/>
    <w:uiPriority w:val="99"/>
    <w:unhideWhenUsed/>
    <w:rsid w:val="00F73F65"/>
    <w:pPr>
      <w:tabs>
        <w:tab w:val="center" w:pos="4513"/>
        <w:tab w:val="right" w:pos="9026"/>
      </w:tabs>
      <w:spacing w:after="0" w:line="240" w:lineRule="auto"/>
    </w:pPr>
  </w:style>
  <w:style w:type="character" w:customStyle="1" w:styleId="HeaderChar">
    <w:name w:val="Header Char"/>
    <w:basedOn w:val="DefaultParagraphFont"/>
    <w:link w:val="Header"/>
    <w:uiPriority w:val="99"/>
    <w:rsid w:val="00F73F65"/>
  </w:style>
  <w:style w:type="paragraph" w:styleId="Footer">
    <w:name w:val="footer"/>
    <w:basedOn w:val="Normal"/>
    <w:link w:val="FooterChar"/>
    <w:uiPriority w:val="99"/>
    <w:unhideWhenUsed/>
    <w:rsid w:val="00F73F65"/>
    <w:pPr>
      <w:tabs>
        <w:tab w:val="center" w:pos="4513"/>
        <w:tab w:val="right" w:pos="9026"/>
      </w:tabs>
      <w:spacing w:after="0" w:line="240" w:lineRule="auto"/>
    </w:pPr>
  </w:style>
  <w:style w:type="character" w:customStyle="1" w:styleId="FooterChar">
    <w:name w:val="Footer Char"/>
    <w:basedOn w:val="DefaultParagraphFont"/>
    <w:link w:val="Footer"/>
    <w:uiPriority w:val="99"/>
    <w:rsid w:val="00F73F65"/>
  </w:style>
  <w:style w:type="paragraph" w:styleId="FootnoteText">
    <w:name w:val="footnote text"/>
    <w:basedOn w:val="Normal"/>
    <w:link w:val="FootnoteTextChar"/>
    <w:uiPriority w:val="99"/>
    <w:semiHidden/>
    <w:unhideWhenUsed/>
    <w:rsid w:val="001619BF"/>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619BF"/>
    <w:rPr>
      <w:sz w:val="20"/>
      <w:szCs w:val="20"/>
    </w:rPr>
  </w:style>
  <w:style w:type="character" w:styleId="FootnoteReference">
    <w:name w:val="footnote reference"/>
    <w:basedOn w:val="DefaultParagraphFont"/>
    <w:uiPriority w:val="99"/>
    <w:semiHidden/>
    <w:unhideWhenUsed/>
    <w:rsid w:val="001619BF"/>
    <w:rPr>
      <w:vertAlign w:val="superscript"/>
    </w:rPr>
  </w:style>
  <w:style w:type="table" w:customStyle="1" w:styleId="TableGrid0">
    <w:name w:val="TableGrid"/>
    <w:rsid w:val="00994D16"/>
    <w:pPr>
      <w:spacing w:after="0" w:line="240" w:lineRule="auto"/>
    </w:pPr>
    <w:tblPr>
      <w:tblCellMar>
        <w:top w:w="0" w:type="dxa"/>
        <w:left w:w="0" w:type="dxa"/>
        <w:bottom w:w="0" w:type="dxa"/>
        <w:right w:w="0" w:type="dxa"/>
      </w:tblCellMar>
    </w:tblPr>
  </w:style>
  <w:style w:type="character" w:styleId="PlaceholderText">
    <w:name w:val="Placeholder Text"/>
    <w:basedOn w:val="DefaultParagraphFont"/>
    <w:uiPriority w:val="99"/>
    <w:semiHidden/>
    <w:rsid w:val="00AE57CA"/>
    <w:rPr>
      <w:color w:val="808080"/>
    </w:rPr>
  </w:style>
  <w:style w:type="paragraph" w:styleId="Revision">
    <w:name w:val="Revision"/>
    <w:hidden/>
    <w:uiPriority w:val="99"/>
    <w:semiHidden/>
    <w:rsid w:val="00FE4B05"/>
    <w:pPr>
      <w:spacing w:after="0" w:line="240" w:lineRule="auto"/>
    </w:pPr>
  </w:style>
  <w:style w:type="paragraph" w:styleId="BodyText2">
    <w:name w:val="Body Text 2"/>
    <w:basedOn w:val="Normal"/>
    <w:link w:val="BodyText2Char"/>
    <w:uiPriority w:val="99"/>
    <w:rsid w:val="00100337"/>
    <w:pPr>
      <w:spacing w:after="120" w:line="480" w:lineRule="auto"/>
    </w:pPr>
    <w:rPr>
      <w:rFonts w:ascii="Calibri" w:eastAsia="SimSun" w:hAnsi="Calibri" w:cs="Times New Roman"/>
      <w:lang w:val="en-US"/>
    </w:rPr>
  </w:style>
  <w:style w:type="character" w:customStyle="1" w:styleId="BodyText2Char">
    <w:name w:val="Body Text 2 Char"/>
    <w:basedOn w:val="DefaultParagraphFont"/>
    <w:link w:val="BodyText2"/>
    <w:uiPriority w:val="99"/>
    <w:rsid w:val="00100337"/>
    <w:rPr>
      <w:rFonts w:ascii="Calibri" w:eastAsia="SimSun" w:hAnsi="Calibri" w:cs="Times New Roman"/>
      <w:lang w:val="en-US"/>
    </w:rPr>
  </w:style>
  <w:style w:type="character" w:styleId="FollowedHyperlink">
    <w:name w:val="FollowedHyperlink"/>
    <w:basedOn w:val="DefaultParagraphFont"/>
    <w:uiPriority w:val="99"/>
    <w:semiHidden/>
    <w:unhideWhenUsed/>
    <w:rsid w:val="00A96689"/>
    <w:rPr>
      <w:color w:val="954F72" w:themeColor="followedHyperlink"/>
      <w:u w:val="single"/>
    </w:rPr>
  </w:style>
  <w:style w:type="character" w:customStyle="1" w:styleId="Style1">
    <w:name w:val="Style1"/>
    <w:basedOn w:val="DefaultParagraphFont"/>
    <w:uiPriority w:val="1"/>
    <w:rsid w:val="00202ED6"/>
    <w:rPr>
      <w:rFonts w:ascii="Arial" w:hAnsi="Arial" w:cs="Arial" w:hint="default"/>
      <w:color w:val="44546A"/>
    </w:rPr>
  </w:style>
  <w:style w:type="paragraph" w:customStyle="1" w:styleId="Default">
    <w:name w:val="Default"/>
    <w:rsid w:val="004D1530"/>
    <w:pPr>
      <w:autoSpaceDE w:val="0"/>
      <w:autoSpaceDN w:val="0"/>
      <w:adjustRightInd w:val="0"/>
      <w:spacing w:after="0" w:line="240" w:lineRule="auto"/>
    </w:pPr>
    <w:rPr>
      <w:rFonts w:ascii="Times New Roman" w:hAnsi="Times New Roman" w:cs="Times New Roman"/>
      <w:color w:val="000000"/>
      <w:sz w:val="24"/>
      <w:szCs w:val="24"/>
    </w:rPr>
  </w:style>
  <w:style w:type="character" w:styleId="UnresolvedMention">
    <w:name w:val="Unresolved Mention"/>
    <w:basedOn w:val="DefaultParagraphFont"/>
    <w:uiPriority w:val="99"/>
    <w:semiHidden/>
    <w:unhideWhenUsed/>
    <w:rsid w:val="002F7235"/>
    <w:rPr>
      <w:color w:val="605E5C"/>
      <w:shd w:val="clear" w:color="auto" w:fill="E1DFDD"/>
    </w:rPr>
  </w:style>
  <w:style w:type="paragraph" w:customStyle="1" w:styleId="FormSectionHeader">
    <w:name w:val="Form Section Header"/>
    <w:link w:val="FormSectionHeaderChar"/>
    <w:qFormat/>
    <w:rsid w:val="00C27A92"/>
    <w:pPr>
      <w:numPr>
        <w:numId w:val="17"/>
      </w:numPr>
      <w:spacing w:after="0" w:line="288" w:lineRule="auto"/>
    </w:pPr>
    <w:rPr>
      <w:rFonts w:eastAsia="SimSun" w:cs="Times New Roman"/>
      <w:b/>
      <w:caps/>
      <w:color w:val="FFFFFF" w:themeColor="background1"/>
      <w:lang w:eastAsia="en-US"/>
    </w:rPr>
  </w:style>
  <w:style w:type="character" w:customStyle="1" w:styleId="FormSectionHeaderChar">
    <w:name w:val="Form Section Header Char"/>
    <w:basedOn w:val="DefaultParagraphFont"/>
    <w:link w:val="FormSectionHeader"/>
    <w:rsid w:val="00C27A92"/>
    <w:rPr>
      <w:rFonts w:eastAsia="SimSun" w:cs="Times New Roman"/>
      <w:b/>
      <w:caps/>
      <w:color w:val="FFFFFF" w:themeColor="background1"/>
      <w:lang w:eastAsia="en-US"/>
    </w:rPr>
  </w:style>
  <w:style w:type="paragraph" w:customStyle="1" w:styleId="FormAnnexHeader">
    <w:name w:val="Form Annex Header"/>
    <w:basedOn w:val="FormSectionHeader"/>
    <w:qFormat/>
    <w:rsid w:val="00C27A92"/>
    <w:pPr>
      <w:numPr>
        <w:ilvl w:val="2"/>
      </w:numPr>
      <w:tabs>
        <w:tab w:val="num" w:pos="360"/>
      </w:tabs>
      <w:ind w:left="3315" w:hanging="360"/>
    </w:pPr>
  </w:style>
  <w:style w:type="paragraph" w:customStyle="1" w:styleId="FormSectionQuestion">
    <w:name w:val="Form Section Question"/>
    <w:basedOn w:val="ListParagraph"/>
    <w:qFormat/>
    <w:rsid w:val="00C27A92"/>
    <w:pPr>
      <w:numPr>
        <w:ilvl w:val="1"/>
        <w:numId w:val="17"/>
      </w:numPr>
      <w:spacing w:after="0" w:line="288" w:lineRule="auto"/>
      <w:contextualSpacing w:val="0"/>
      <w:jc w:val="both"/>
    </w:pPr>
    <w:rPr>
      <w:rFonts w:ascii="Aptos" w:hAnsi="Aptos" w:cs="Arial"/>
      <w:lang w:val="en-US" w:eastAsia="en-US"/>
    </w:rPr>
  </w:style>
  <w:style w:type="character" w:customStyle="1" w:styleId="ListParagraphChar">
    <w:name w:val="List Paragraph Char"/>
    <w:basedOn w:val="DefaultParagraphFont"/>
    <w:link w:val="ListParagraph"/>
    <w:uiPriority w:val="34"/>
    <w:rsid w:val="00C27A9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3206531">
      <w:bodyDiv w:val="1"/>
      <w:marLeft w:val="0"/>
      <w:marRight w:val="0"/>
      <w:marTop w:val="0"/>
      <w:marBottom w:val="0"/>
      <w:divBdr>
        <w:top w:val="none" w:sz="0" w:space="0" w:color="auto"/>
        <w:left w:val="none" w:sz="0" w:space="0" w:color="auto"/>
        <w:bottom w:val="none" w:sz="0" w:space="0" w:color="auto"/>
        <w:right w:val="none" w:sz="0" w:space="0" w:color="auto"/>
      </w:divBdr>
    </w:div>
    <w:div w:id="161627846">
      <w:bodyDiv w:val="1"/>
      <w:marLeft w:val="0"/>
      <w:marRight w:val="0"/>
      <w:marTop w:val="0"/>
      <w:marBottom w:val="0"/>
      <w:divBdr>
        <w:top w:val="none" w:sz="0" w:space="0" w:color="auto"/>
        <w:left w:val="none" w:sz="0" w:space="0" w:color="auto"/>
        <w:bottom w:val="none" w:sz="0" w:space="0" w:color="auto"/>
        <w:right w:val="none" w:sz="0" w:space="0" w:color="auto"/>
      </w:divBdr>
    </w:div>
    <w:div w:id="356780771">
      <w:bodyDiv w:val="1"/>
      <w:marLeft w:val="0"/>
      <w:marRight w:val="0"/>
      <w:marTop w:val="0"/>
      <w:marBottom w:val="0"/>
      <w:divBdr>
        <w:top w:val="none" w:sz="0" w:space="0" w:color="auto"/>
        <w:left w:val="none" w:sz="0" w:space="0" w:color="auto"/>
        <w:bottom w:val="none" w:sz="0" w:space="0" w:color="auto"/>
        <w:right w:val="none" w:sz="0" w:space="0" w:color="auto"/>
      </w:divBdr>
    </w:div>
    <w:div w:id="701981107">
      <w:bodyDiv w:val="1"/>
      <w:marLeft w:val="0"/>
      <w:marRight w:val="0"/>
      <w:marTop w:val="0"/>
      <w:marBottom w:val="0"/>
      <w:divBdr>
        <w:top w:val="none" w:sz="0" w:space="0" w:color="auto"/>
        <w:left w:val="none" w:sz="0" w:space="0" w:color="auto"/>
        <w:bottom w:val="none" w:sz="0" w:space="0" w:color="auto"/>
        <w:right w:val="none" w:sz="0" w:space="0" w:color="auto"/>
      </w:divBdr>
      <w:divsChild>
        <w:div w:id="672731825">
          <w:marLeft w:val="850"/>
          <w:marRight w:val="0"/>
          <w:marTop w:val="0"/>
          <w:marBottom w:val="0"/>
          <w:divBdr>
            <w:top w:val="none" w:sz="0" w:space="0" w:color="auto"/>
            <w:left w:val="none" w:sz="0" w:space="0" w:color="auto"/>
            <w:bottom w:val="none" w:sz="0" w:space="0" w:color="auto"/>
            <w:right w:val="none" w:sz="0" w:space="0" w:color="auto"/>
          </w:divBdr>
        </w:div>
      </w:divsChild>
    </w:div>
    <w:div w:id="1071469498">
      <w:bodyDiv w:val="1"/>
      <w:marLeft w:val="0"/>
      <w:marRight w:val="0"/>
      <w:marTop w:val="0"/>
      <w:marBottom w:val="0"/>
      <w:divBdr>
        <w:top w:val="none" w:sz="0" w:space="0" w:color="auto"/>
        <w:left w:val="none" w:sz="0" w:space="0" w:color="auto"/>
        <w:bottom w:val="none" w:sz="0" w:space="0" w:color="auto"/>
        <w:right w:val="none" w:sz="0" w:space="0" w:color="auto"/>
      </w:divBdr>
    </w:div>
    <w:div w:id="1502350798">
      <w:bodyDiv w:val="1"/>
      <w:marLeft w:val="0"/>
      <w:marRight w:val="0"/>
      <w:marTop w:val="0"/>
      <w:marBottom w:val="0"/>
      <w:divBdr>
        <w:top w:val="none" w:sz="0" w:space="0" w:color="auto"/>
        <w:left w:val="none" w:sz="0" w:space="0" w:color="auto"/>
        <w:bottom w:val="none" w:sz="0" w:space="0" w:color="auto"/>
        <w:right w:val="none" w:sz="0" w:space="0" w:color="auto"/>
      </w:divBdr>
    </w:div>
    <w:div w:id="1668048668">
      <w:bodyDiv w:val="1"/>
      <w:marLeft w:val="0"/>
      <w:marRight w:val="0"/>
      <w:marTop w:val="0"/>
      <w:marBottom w:val="0"/>
      <w:divBdr>
        <w:top w:val="none" w:sz="0" w:space="0" w:color="auto"/>
        <w:left w:val="none" w:sz="0" w:space="0" w:color="auto"/>
        <w:bottom w:val="none" w:sz="0" w:space="0" w:color="auto"/>
        <w:right w:val="none" w:sz="0" w:space="0" w:color="auto"/>
      </w:divBdr>
    </w:div>
    <w:div w:id="17392804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go.gov.sg/noticeofcommencementofbusiness-form22-ecf" TargetMode="Externa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image" Target="media/image1.png"/><Relationship Id="rId10" Type="http://schemas.openxmlformats.org/officeDocument/2006/relationships/webSettings" Target="web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3360769FDEC4A8C85684563F2222CF2"/>
        <w:category>
          <w:name w:val="General"/>
          <w:gallery w:val="placeholder"/>
        </w:category>
        <w:types>
          <w:type w:val="bbPlcHdr"/>
        </w:types>
        <w:behaviors>
          <w:behavior w:val="content"/>
        </w:behaviors>
        <w:guid w:val="{E3A8482A-FA12-4EEF-9B4C-D65FC58F7353}"/>
      </w:docPartPr>
      <w:docPartBody>
        <w:p w:rsidR="00232D55" w:rsidRDefault="00122DE8" w:rsidP="00122DE8">
          <w:pPr>
            <w:pStyle w:val="F3360769FDEC4A8C85684563F2222CF2"/>
          </w:pPr>
          <w:r w:rsidRPr="009938A3">
            <w:rPr>
              <w:rStyle w:val="PlaceholderText"/>
              <w:rFonts w:cstheme="minorHAnsi"/>
              <w:sz w:val="20"/>
              <w:szCs w:val="20"/>
            </w:rPr>
            <w:t>Choose an item.</w:t>
          </w:r>
        </w:p>
      </w:docPartBody>
    </w:docPart>
    <w:docPart>
      <w:docPartPr>
        <w:name w:val="C24A5E106F5B4953BE466909C37ED84B"/>
        <w:category>
          <w:name w:val="General"/>
          <w:gallery w:val="placeholder"/>
        </w:category>
        <w:types>
          <w:type w:val="bbPlcHdr"/>
        </w:types>
        <w:behaviors>
          <w:behavior w:val="content"/>
        </w:behaviors>
        <w:guid w:val="{3D50A4F2-46B6-4459-A9E4-93342A6403C2}"/>
      </w:docPartPr>
      <w:docPartBody>
        <w:p w:rsidR="00232D55" w:rsidRDefault="00122DE8" w:rsidP="00122DE8">
          <w:pPr>
            <w:pStyle w:val="C24A5E106F5B4953BE466909C37ED84B"/>
          </w:pPr>
          <w:r w:rsidRPr="00194586">
            <w:rPr>
              <w:rStyle w:val="PlaceholderText"/>
              <w:rFonts w:cstheme="minorHAnsi"/>
              <w:sz w:val="20"/>
              <w:szCs w:val="20"/>
            </w:rPr>
            <w:t>Click here to enter text.</w:t>
          </w:r>
        </w:p>
      </w:docPartBody>
    </w:docPart>
    <w:docPart>
      <w:docPartPr>
        <w:name w:val="0C5A4894D91F4A93B9909A7D57EC4470"/>
        <w:category>
          <w:name w:val="General"/>
          <w:gallery w:val="placeholder"/>
        </w:category>
        <w:types>
          <w:type w:val="bbPlcHdr"/>
        </w:types>
        <w:behaviors>
          <w:behavior w:val="content"/>
        </w:behaviors>
        <w:guid w:val="{9049B696-1477-49EB-83B9-513B43866D21}"/>
      </w:docPartPr>
      <w:docPartBody>
        <w:p w:rsidR="00232D55" w:rsidRDefault="00122DE8" w:rsidP="00122DE8">
          <w:pPr>
            <w:pStyle w:val="0C5A4894D91F4A93B9909A7D57EC4470"/>
          </w:pPr>
          <w:r w:rsidRPr="00194586">
            <w:rPr>
              <w:rStyle w:val="PlaceholderText"/>
              <w:rFonts w:cstheme="minorHAnsi"/>
              <w:sz w:val="20"/>
              <w:szCs w:val="20"/>
            </w:rPr>
            <w:t>Click here to enter text.</w:t>
          </w:r>
        </w:p>
      </w:docPartBody>
    </w:docPart>
    <w:docPart>
      <w:docPartPr>
        <w:name w:val="D218DD2F002E422F97232C562C772BA7"/>
        <w:category>
          <w:name w:val="General"/>
          <w:gallery w:val="placeholder"/>
        </w:category>
        <w:types>
          <w:type w:val="bbPlcHdr"/>
        </w:types>
        <w:behaviors>
          <w:behavior w:val="content"/>
        </w:behaviors>
        <w:guid w:val="{295FFB42-D4C3-4C36-B99C-DE3F4D2C3A19}"/>
      </w:docPartPr>
      <w:docPartBody>
        <w:p w:rsidR="00232D55" w:rsidRDefault="00122DE8" w:rsidP="00122DE8">
          <w:pPr>
            <w:pStyle w:val="D218DD2F002E422F97232C562C772BA7"/>
          </w:pPr>
          <w:r w:rsidRPr="00194586">
            <w:rPr>
              <w:rStyle w:val="PlaceholderText"/>
              <w:rFonts w:cstheme="minorHAnsi"/>
              <w:sz w:val="20"/>
              <w:szCs w:val="20"/>
            </w:rPr>
            <w:t>Click here to enter text.</w:t>
          </w:r>
        </w:p>
      </w:docPartBody>
    </w:docPart>
    <w:docPart>
      <w:docPartPr>
        <w:name w:val="399D5FD003F14039A96C84E969D3D97A"/>
        <w:category>
          <w:name w:val="General"/>
          <w:gallery w:val="placeholder"/>
        </w:category>
        <w:types>
          <w:type w:val="bbPlcHdr"/>
        </w:types>
        <w:behaviors>
          <w:behavior w:val="content"/>
        </w:behaviors>
        <w:guid w:val="{4BB9FFAB-6BFC-4846-B8DA-5BD1737D1932}"/>
      </w:docPartPr>
      <w:docPartBody>
        <w:p w:rsidR="00232D55" w:rsidRDefault="00122DE8" w:rsidP="00122DE8">
          <w:pPr>
            <w:pStyle w:val="399D5FD003F14039A96C84E969D3D97A"/>
          </w:pPr>
          <w:r w:rsidRPr="00194586">
            <w:rPr>
              <w:rStyle w:val="PlaceholderText"/>
              <w:rFonts w:cstheme="minorHAnsi"/>
              <w:sz w:val="20"/>
              <w:szCs w:val="20"/>
            </w:rPr>
            <w:t>Click or tap here to enter text.</w:t>
          </w:r>
        </w:p>
      </w:docPartBody>
    </w:docPart>
    <w:docPart>
      <w:docPartPr>
        <w:name w:val="E509B68409D04A7696778AFB229CBA4E"/>
        <w:category>
          <w:name w:val="General"/>
          <w:gallery w:val="placeholder"/>
        </w:category>
        <w:types>
          <w:type w:val="bbPlcHdr"/>
        </w:types>
        <w:behaviors>
          <w:behavior w:val="content"/>
        </w:behaviors>
        <w:guid w:val="{B3D0C998-FFEE-4694-8100-CEDB30C61C8D}"/>
      </w:docPartPr>
      <w:docPartBody>
        <w:p w:rsidR="00232D55" w:rsidRDefault="00122DE8" w:rsidP="00122DE8">
          <w:pPr>
            <w:pStyle w:val="E509B68409D04A7696778AFB229CBA4E"/>
          </w:pPr>
          <w:r w:rsidRPr="00194586">
            <w:rPr>
              <w:rStyle w:val="PlaceholderText"/>
              <w:rFonts w:cstheme="minorHAnsi"/>
              <w:sz w:val="20"/>
              <w:szCs w:val="20"/>
            </w:rPr>
            <w:t>Click or tap to enter a date.</w:t>
          </w:r>
        </w:p>
      </w:docPartBody>
    </w:docPart>
    <w:docPart>
      <w:docPartPr>
        <w:name w:val="243560BC5E154DE687394F1D340BAE85"/>
        <w:category>
          <w:name w:val="General"/>
          <w:gallery w:val="placeholder"/>
        </w:category>
        <w:types>
          <w:type w:val="bbPlcHdr"/>
        </w:types>
        <w:behaviors>
          <w:behavior w:val="content"/>
        </w:behaviors>
        <w:guid w:val="{103D6291-E73F-467C-8C66-9CF0A2A3C90D}"/>
      </w:docPartPr>
      <w:docPartBody>
        <w:p w:rsidR="00232D55" w:rsidRDefault="00122DE8" w:rsidP="00122DE8">
          <w:pPr>
            <w:pStyle w:val="243560BC5E154DE687394F1D340BAE85"/>
          </w:pPr>
          <w:r w:rsidRPr="00194586">
            <w:rPr>
              <w:rStyle w:val="PlaceholderText"/>
              <w:rFonts w:cstheme="minorHAnsi"/>
              <w:sz w:val="20"/>
              <w:szCs w:val="20"/>
            </w:rPr>
            <w:t>Choose an item.</w:t>
          </w:r>
        </w:p>
      </w:docPartBody>
    </w:docPart>
    <w:docPart>
      <w:docPartPr>
        <w:name w:val="6A5128F3AF514EC78109B068814F0594"/>
        <w:category>
          <w:name w:val="General"/>
          <w:gallery w:val="placeholder"/>
        </w:category>
        <w:types>
          <w:type w:val="bbPlcHdr"/>
        </w:types>
        <w:behaviors>
          <w:behavior w:val="content"/>
        </w:behaviors>
        <w:guid w:val="{101836B3-0E47-4E89-9F0C-5F1BEB46B9E1}"/>
      </w:docPartPr>
      <w:docPartBody>
        <w:p w:rsidR="00E27479" w:rsidRDefault="00122DE8" w:rsidP="00122DE8">
          <w:pPr>
            <w:pStyle w:val="6A5128F3AF514EC78109B068814F0594"/>
          </w:pPr>
          <w:r w:rsidRPr="007210FD">
            <w:rPr>
              <w:rStyle w:val="PlaceholderText"/>
              <w:rFonts w:cstheme="minorHAnsi"/>
              <w:sz w:val="20"/>
              <w:szCs w:val="20"/>
            </w:rPr>
            <w:t>Click here to enter text.</w:t>
          </w:r>
        </w:p>
      </w:docPartBody>
    </w:docPart>
    <w:docPart>
      <w:docPartPr>
        <w:name w:val="B0FBA18CC74A42D6B721A3CBECF6E7AE"/>
        <w:category>
          <w:name w:val="General"/>
          <w:gallery w:val="placeholder"/>
        </w:category>
        <w:types>
          <w:type w:val="bbPlcHdr"/>
        </w:types>
        <w:behaviors>
          <w:behavior w:val="content"/>
        </w:behaviors>
        <w:guid w:val="{72008B4B-65FF-4CC1-91E0-B3DD7CA447A3}"/>
      </w:docPartPr>
      <w:docPartBody>
        <w:p w:rsidR="00E27479" w:rsidRDefault="00122DE8" w:rsidP="00122DE8">
          <w:pPr>
            <w:pStyle w:val="B0FBA18CC74A42D6B721A3CBECF6E7AE"/>
          </w:pPr>
          <w:r w:rsidRPr="00B52B73">
            <w:rPr>
              <w:rStyle w:val="PlaceholderText"/>
              <w:rFonts w:cstheme="minorHAnsi"/>
              <w:sz w:val="18"/>
              <w:szCs w:val="18"/>
            </w:rPr>
            <w:t>Click or tap here to enter text.</w:t>
          </w:r>
        </w:p>
      </w:docPartBody>
    </w:docPart>
    <w:docPart>
      <w:docPartPr>
        <w:name w:val="B680B6F352F34F23A15508AFD546EE6C"/>
        <w:category>
          <w:name w:val="General"/>
          <w:gallery w:val="placeholder"/>
        </w:category>
        <w:types>
          <w:type w:val="bbPlcHdr"/>
        </w:types>
        <w:behaviors>
          <w:behavior w:val="content"/>
        </w:behaviors>
        <w:guid w:val="{6506ABDE-9AE5-4180-9F10-1B5EA7591629}"/>
      </w:docPartPr>
      <w:docPartBody>
        <w:p w:rsidR="00E27479" w:rsidRDefault="00122DE8" w:rsidP="00122DE8">
          <w:pPr>
            <w:pStyle w:val="B680B6F352F34F23A15508AFD546EE6C"/>
          </w:pPr>
          <w:r w:rsidRPr="00B52B73">
            <w:rPr>
              <w:rStyle w:val="PlaceholderText"/>
              <w:rFonts w:cstheme="minorHAnsi"/>
              <w:sz w:val="18"/>
              <w:szCs w:val="18"/>
            </w:rPr>
            <w:t>Click or tap here to enter text.</w:t>
          </w:r>
        </w:p>
      </w:docPartBody>
    </w:docPart>
    <w:docPart>
      <w:docPartPr>
        <w:name w:val="C7DE53DBF02E4EC3A1B43A9D616BE287"/>
        <w:category>
          <w:name w:val="General"/>
          <w:gallery w:val="placeholder"/>
        </w:category>
        <w:types>
          <w:type w:val="bbPlcHdr"/>
        </w:types>
        <w:behaviors>
          <w:behavior w:val="content"/>
        </w:behaviors>
        <w:guid w:val="{58AFCB94-E620-4202-97EA-CF4F4B59ACA7}"/>
      </w:docPartPr>
      <w:docPartBody>
        <w:p w:rsidR="00E27479" w:rsidRDefault="00122DE8" w:rsidP="00122DE8">
          <w:pPr>
            <w:pStyle w:val="C7DE53DBF02E4EC3A1B43A9D616BE287"/>
          </w:pPr>
          <w:r w:rsidRPr="00B52B73">
            <w:rPr>
              <w:rStyle w:val="PlaceholderText"/>
              <w:rFonts w:cstheme="minorHAnsi"/>
              <w:sz w:val="18"/>
              <w:szCs w:val="18"/>
            </w:rPr>
            <w:t>Click or tap here to enter text.</w:t>
          </w:r>
        </w:p>
      </w:docPartBody>
    </w:docPart>
    <w:docPart>
      <w:docPartPr>
        <w:name w:val="205FE22C7ED149A89DAF31D7E5924F2C"/>
        <w:category>
          <w:name w:val="General"/>
          <w:gallery w:val="placeholder"/>
        </w:category>
        <w:types>
          <w:type w:val="bbPlcHdr"/>
        </w:types>
        <w:behaviors>
          <w:behavior w:val="content"/>
        </w:behaviors>
        <w:guid w:val="{AFFF4483-E11B-4F1C-96FE-5B36D63893BB}"/>
      </w:docPartPr>
      <w:docPartBody>
        <w:p w:rsidR="00E27479" w:rsidRDefault="00122DE8" w:rsidP="00122DE8">
          <w:pPr>
            <w:pStyle w:val="205FE22C7ED149A89DAF31D7E5924F2C"/>
          </w:pPr>
          <w:r w:rsidRPr="00B52B73">
            <w:rPr>
              <w:rStyle w:val="PlaceholderText"/>
              <w:rFonts w:cstheme="minorHAnsi"/>
              <w:sz w:val="18"/>
              <w:szCs w:val="18"/>
            </w:rPr>
            <w:t>Click or tap here to enter text.</w:t>
          </w:r>
        </w:p>
      </w:docPartBody>
    </w:docPart>
    <w:docPart>
      <w:docPartPr>
        <w:name w:val="D330DF5B9B004E22A3AFC07A37F92A52"/>
        <w:category>
          <w:name w:val="General"/>
          <w:gallery w:val="placeholder"/>
        </w:category>
        <w:types>
          <w:type w:val="bbPlcHdr"/>
        </w:types>
        <w:behaviors>
          <w:behavior w:val="content"/>
        </w:behaviors>
        <w:guid w:val="{C1C770AD-FEC6-4CF8-991D-5C1CDDB3F053}"/>
      </w:docPartPr>
      <w:docPartBody>
        <w:p w:rsidR="00E27479" w:rsidRDefault="00122DE8" w:rsidP="00122DE8">
          <w:pPr>
            <w:pStyle w:val="D330DF5B9B004E22A3AFC07A37F92A52"/>
          </w:pPr>
          <w:r w:rsidRPr="00B52B73">
            <w:rPr>
              <w:rStyle w:val="PlaceholderText"/>
              <w:rFonts w:cstheme="minorHAnsi"/>
              <w:sz w:val="18"/>
              <w:szCs w:val="18"/>
            </w:rPr>
            <w:t>Click or tap here to enter text.</w:t>
          </w:r>
        </w:p>
      </w:docPartBody>
    </w:docPart>
    <w:docPart>
      <w:docPartPr>
        <w:name w:val="B1B3266DFD834ADCB6B5D381F6687E8A"/>
        <w:category>
          <w:name w:val="General"/>
          <w:gallery w:val="placeholder"/>
        </w:category>
        <w:types>
          <w:type w:val="bbPlcHdr"/>
        </w:types>
        <w:behaviors>
          <w:behavior w:val="content"/>
        </w:behaviors>
        <w:guid w:val="{5CF8A3AA-1837-41CC-9057-DCB4620BE794}"/>
      </w:docPartPr>
      <w:docPartBody>
        <w:p w:rsidR="00E27479" w:rsidRDefault="00122DE8" w:rsidP="00122DE8">
          <w:pPr>
            <w:pStyle w:val="B1B3266DFD834ADCB6B5D381F6687E8A"/>
          </w:pPr>
          <w:r w:rsidRPr="00B52B73">
            <w:rPr>
              <w:rStyle w:val="PlaceholderText"/>
              <w:rFonts w:cstheme="minorHAnsi"/>
              <w:sz w:val="18"/>
              <w:szCs w:val="18"/>
            </w:rPr>
            <w:t>Click or tap here to enter text.</w:t>
          </w:r>
        </w:p>
      </w:docPartBody>
    </w:docPart>
    <w:docPart>
      <w:docPartPr>
        <w:name w:val="227B17103ADB4A54828367E55E6D2A24"/>
        <w:category>
          <w:name w:val="General"/>
          <w:gallery w:val="placeholder"/>
        </w:category>
        <w:types>
          <w:type w:val="bbPlcHdr"/>
        </w:types>
        <w:behaviors>
          <w:behavior w:val="content"/>
        </w:behaviors>
        <w:guid w:val="{588D4CF2-132F-409A-B436-7AD842ED3889}"/>
      </w:docPartPr>
      <w:docPartBody>
        <w:p w:rsidR="00E27479" w:rsidRDefault="00122DE8" w:rsidP="00122DE8">
          <w:pPr>
            <w:pStyle w:val="227B17103ADB4A54828367E55E6D2A24"/>
          </w:pPr>
          <w:r w:rsidRPr="00B52B73">
            <w:rPr>
              <w:rStyle w:val="PlaceholderText"/>
              <w:rFonts w:cstheme="minorHAnsi"/>
              <w:sz w:val="18"/>
              <w:szCs w:val="18"/>
            </w:rPr>
            <w:t>Click or tap here to enter text.</w:t>
          </w:r>
        </w:p>
      </w:docPartBody>
    </w:docPart>
    <w:docPart>
      <w:docPartPr>
        <w:name w:val="8273FABD1575426FAE566C5B370CF8D7"/>
        <w:category>
          <w:name w:val="General"/>
          <w:gallery w:val="placeholder"/>
        </w:category>
        <w:types>
          <w:type w:val="bbPlcHdr"/>
        </w:types>
        <w:behaviors>
          <w:behavior w:val="content"/>
        </w:behaviors>
        <w:guid w:val="{4000D6E4-3F1E-439C-85DB-7585C87BDC94}"/>
      </w:docPartPr>
      <w:docPartBody>
        <w:p w:rsidR="00E27479" w:rsidRDefault="00122DE8" w:rsidP="00122DE8">
          <w:pPr>
            <w:pStyle w:val="8273FABD1575426FAE566C5B370CF8D7"/>
          </w:pPr>
          <w:r w:rsidRPr="00B52B73">
            <w:rPr>
              <w:rStyle w:val="PlaceholderText"/>
              <w:rFonts w:cstheme="minorHAnsi"/>
              <w:sz w:val="18"/>
              <w:szCs w:val="18"/>
            </w:rPr>
            <w:t>Click or tap here to enter text.</w:t>
          </w:r>
        </w:p>
      </w:docPartBody>
    </w:docPart>
    <w:docPart>
      <w:docPartPr>
        <w:name w:val="B1D66B24D97540FBBE2CB9E0B7854002"/>
        <w:category>
          <w:name w:val="General"/>
          <w:gallery w:val="placeholder"/>
        </w:category>
        <w:types>
          <w:type w:val="bbPlcHdr"/>
        </w:types>
        <w:behaviors>
          <w:behavior w:val="content"/>
        </w:behaviors>
        <w:guid w:val="{AF4A76A7-623D-4E74-A1D8-3A82ABFCE1C6}"/>
      </w:docPartPr>
      <w:docPartBody>
        <w:p w:rsidR="00E27479" w:rsidRDefault="00122DE8" w:rsidP="00122DE8">
          <w:pPr>
            <w:pStyle w:val="B1D66B24D97540FBBE2CB9E0B7854002"/>
          </w:pPr>
          <w:r w:rsidRPr="00B52B73">
            <w:rPr>
              <w:rStyle w:val="PlaceholderText"/>
              <w:rFonts w:cstheme="minorHAnsi"/>
              <w:sz w:val="18"/>
              <w:szCs w:val="18"/>
            </w:rPr>
            <w:t>Click or tap here to enter text.</w:t>
          </w:r>
        </w:p>
      </w:docPartBody>
    </w:docPart>
    <w:docPart>
      <w:docPartPr>
        <w:name w:val="9444D330A7964D189D4B36C7B999B03F"/>
        <w:category>
          <w:name w:val="General"/>
          <w:gallery w:val="placeholder"/>
        </w:category>
        <w:types>
          <w:type w:val="bbPlcHdr"/>
        </w:types>
        <w:behaviors>
          <w:behavior w:val="content"/>
        </w:behaviors>
        <w:guid w:val="{54F3E4E4-5548-4534-AC15-A2BD18741D73}"/>
      </w:docPartPr>
      <w:docPartBody>
        <w:p w:rsidR="00E27479" w:rsidRDefault="00122DE8" w:rsidP="00122DE8">
          <w:pPr>
            <w:pStyle w:val="9444D330A7964D189D4B36C7B999B03F"/>
          </w:pPr>
          <w:r w:rsidRPr="00B52B73">
            <w:rPr>
              <w:rStyle w:val="PlaceholderText"/>
              <w:rFonts w:cstheme="minorHAnsi"/>
              <w:sz w:val="18"/>
              <w:szCs w:val="18"/>
            </w:rPr>
            <w:t>Click or tap here to enter text.</w:t>
          </w:r>
        </w:p>
      </w:docPartBody>
    </w:docPart>
    <w:docPart>
      <w:docPartPr>
        <w:name w:val="DefaultPlaceholder_-1854013436"/>
        <w:category>
          <w:name w:val="General"/>
          <w:gallery w:val="placeholder"/>
        </w:category>
        <w:types>
          <w:type w:val="bbPlcHdr"/>
        </w:types>
        <w:behaviors>
          <w:behavior w:val="content"/>
        </w:behaviors>
        <w:guid w:val="{A7B15BF8-2F8C-4845-8E92-47975A7A38A9}"/>
      </w:docPartPr>
      <w:docPartBody>
        <w:p w:rsidR="00E27479" w:rsidRDefault="00232D55">
          <w:r w:rsidRPr="00B66634">
            <w:rPr>
              <w:rStyle w:val="PlaceholderText"/>
            </w:rPr>
            <w:t>Enter any content that you want to repeat, including other content controls. You can also insert this control around table rows in order to repeat parts of a table.</w:t>
          </w:r>
        </w:p>
      </w:docPartBody>
    </w:docPart>
    <w:docPart>
      <w:docPartPr>
        <w:name w:val="F357E4A02E5B4A8A9E9D81F8602A63B7"/>
        <w:category>
          <w:name w:val="General"/>
          <w:gallery w:val="placeholder"/>
        </w:category>
        <w:types>
          <w:type w:val="bbPlcHdr"/>
        </w:types>
        <w:behaviors>
          <w:behavior w:val="content"/>
        </w:behaviors>
        <w:guid w:val="{3CA97E0E-FC08-400D-B1FE-42762E33EE8F}"/>
      </w:docPartPr>
      <w:docPartBody>
        <w:p w:rsidR="00A42D61" w:rsidRDefault="00122DE8" w:rsidP="00122DE8">
          <w:pPr>
            <w:pStyle w:val="F357E4A02E5B4A8A9E9D81F8602A63B7"/>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2E679B398104457280262F30451CF269"/>
        <w:category>
          <w:name w:val="General"/>
          <w:gallery w:val="placeholder"/>
        </w:category>
        <w:types>
          <w:type w:val="bbPlcHdr"/>
        </w:types>
        <w:behaviors>
          <w:behavior w:val="content"/>
        </w:behaviors>
        <w:guid w:val="{9DEDAC6F-663F-4043-B48F-666E30B32980}"/>
      </w:docPartPr>
      <w:docPartBody>
        <w:p w:rsidR="00A42D61" w:rsidRDefault="00122DE8" w:rsidP="00122DE8">
          <w:pPr>
            <w:pStyle w:val="2E679B398104457280262F30451CF269"/>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FC7615BBB87B47D8AD241F6F334243A9"/>
        <w:category>
          <w:name w:val="General"/>
          <w:gallery w:val="placeholder"/>
        </w:category>
        <w:types>
          <w:type w:val="bbPlcHdr"/>
        </w:types>
        <w:behaviors>
          <w:behavior w:val="content"/>
        </w:behaviors>
        <w:guid w:val="{41814CFA-198D-419D-91D2-00D3AA1D9248}"/>
      </w:docPartPr>
      <w:docPartBody>
        <w:p w:rsidR="00A42D61" w:rsidRDefault="00122DE8" w:rsidP="00122DE8">
          <w:pPr>
            <w:pStyle w:val="FC7615BBB87B47D8AD241F6F334243A9"/>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03B05D2B7303444B870A3CFFAE02528C"/>
        <w:category>
          <w:name w:val="General"/>
          <w:gallery w:val="placeholder"/>
        </w:category>
        <w:types>
          <w:type w:val="bbPlcHdr"/>
        </w:types>
        <w:behaviors>
          <w:behavior w:val="content"/>
        </w:behaviors>
        <w:guid w:val="{72CA0D19-0D65-46F2-A76C-93BEF943216C}"/>
      </w:docPartPr>
      <w:docPartBody>
        <w:p w:rsidR="00A42D61" w:rsidRDefault="00122DE8" w:rsidP="00122DE8">
          <w:pPr>
            <w:pStyle w:val="03B05D2B7303444B870A3CFFAE02528C"/>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536F368DA82A4DA8913633B6466D6942"/>
        <w:category>
          <w:name w:val="General"/>
          <w:gallery w:val="placeholder"/>
        </w:category>
        <w:types>
          <w:type w:val="bbPlcHdr"/>
        </w:types>
        <w:behaviors>
          <w:behavior w:val="content"/>
        </w:behaviors>
        <w:guid w:val="{E03A4933-479E-47F2-89E9-5253AB06ABAE}"/>
      </w:docPartPr>
      <w:docPartBody>
        <w:p w:rsidR="00A42D61" w:rsidRDefault="00122DE8" w:rsidP="00122DE8">
          <w:pPr>
            <w:pStyle w:val="536F368DA82A4DA8913633B6466D6942"/>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BEA39F97E07346B9B9D29C8245F86CB0"/>
        <w:category>
          <w:name w:val="General"/>
          <w:gallery w:val="placeholder"/>
        </w:category>
        <w:types>
          <w:type w:val="bbPlcHdr"/>
        </w:types>
        <w:behaviors>
          <w:behavior w:val="content"/>
        </w:behaviors>
        <w:guid w:val="{A39519DB-5338-4732-B49B-1387A5E32BF3}"/>
      </w:docPartPr>
      <w:docPartBody>
        <w:p w:rsidR="00A42D61" w:rsidRDefault="00122DE8" w:rsidP="00122DE8">
          <w:pPr>
            <w:pStyle w:val="BEA39F97E07346B9B9D29C8245F86CB0"/>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5EC1BD331FF643A58C3957FB15AB2635"/>
        <w:category>
          <w:name w:val="General"/>
          <w:gallery w:val="placeholder"/>
        </w:category>
        <w:types>
          <w:type w:val="bbPlcHdr"/>
        </w:types>
        <w:behaviors>
          <w:behavior w:val="content"/>
        </w:behaviors>
        <w:guid w:val="{ED38CACA-8B37-4283-819A-3B2547A414BF}"/>
      </w:docPartPr>
      <w:docPartBody>
        <w:p w:rsidR="00A42D61" w:rsidRDefault="00122DE8" w:rsidP="00122DE8">
          <w:pPr>
            <w:pStyle w:val="5EC1BD331FF643A58C3957FB15AB2635"/>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1A4B7DC8E3A14A969A6DD2946B09012E"/>
        <w:category>
          <w:name w:val="General"/>
          <w:gallery w:val="placeholder"/>
        </w:category>
        <w:types>
          <w:type w:val="bbPlcHdr"/>
        </w:types>
        <w:behaviors>
          <w:behavior w:val="content"/>
        </w:behaviors>
        <w:guid w:val="{B0691F41-0966-41C3-A332-04C6DB9E0E3E}"/>
      </w:docPartPr>
      <w:docPartBody>
        <w:p w:rsidR="00A42D61" w:rsidRDefault="00122DE8" w:rsidP="00122DE8">
          <w:pPr>
            <w:pStyle w:val="1A4B7DC8E3A14A969A6DD2946B09012E"/>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D5F0C3C58A4246C988FE1888C560C40B"/>
        <w:category>
          <w:name w:val="General"/>
          <w:gallery w:val="placeholder"/>
        </w:category>
        <w:types>
          <w:type w:val="bbPlcHdr"/>
        </w:types>
        <w:behaviors>
          <w:behavior w:val="content"/>
        </w:behaviors>
        <w:guid w:val="{F05E6B87-561C-46F4-8D82-6D241EB49CE6}"/>
      </w:docPartPr>
      <w:docPartBody>
        <w:p w:rsidR="00A42D61" w:rsidRDefault="00122DE8" w:rsidP="00122DE8">
          <w:pPr>
            <w:pStyle w:val="D5F0C3C58A4246C988FE1888C560C40B"/>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CDDC96EEFD90490C8B36B1307A34BF2C"/>
        <w:category>
          <w:name w:val="General"/>
          <w:gallery w:val="placeholder"/>
        </w:category>
        <w:types>
          <w:type w:val="bbPlcHdr"/>
        </w:types>
        <w:behaviors>
          <w:behavior w:val="content"/>
        </w:behaviors>
        <w:guid w:val="{9EB4ECB7-FC1A-4840-9EA2-FE068B5BA062}"/>
      </w:docPartPr>
      <w:docPartBody>
        <w:p w:rsidR="00A42D61" w:rsidRDefault="00122DE8" w:rsidP="00122DE8">
          <w:pPr>
            <w:pStyle w:val="CDDC96EEFD90490C8B36B1307A34BF2C"/>
          </w:pPr>
          <w:r w:rsidRPr="00194586">
            <w:rPr>
              <w:rStyle w:val="PlaceholderText"/>
              <w:rFonts w:cstheme="minorHAnsi"/>
              <w:sz w:val="20"/>
              <w:szCs w:val="20"/>
            </w:rPr>
            <w:t>Click or tap here to enter text.</w:t>
          </w:r>
        </w:p>
      </w:docPartBody>
    </w:docPart>
    <w:docPart>
      <w:docPartPr>
        <w:name w:val="6EC086B6E97B4BC98A25E5FE854B6D1F"/>
        <w:category>
          <w:name w:val="General"/>
          <w:gallery w:val="placeholder"/>
        </w:category>
        <w:types>
          <w:type w:val="bbPlcHdr"/>
        </w:types>
        <w:behaviors>
          <w:behavior w:val="content"/>
        </w:behaviors>
        <w:guid w:val="{6720AB51-628B-44F6-BBD4-4B8E19C1D198}"/>
      </w:docPartPr>
      <w:docPartBody>
        <w:p w:rsidR="00A42D61" w:rsidRDefault="00122DE8" w:rsidP="00122DE8">
          <w:pPr>
            <w:pStyle w:val="6EC086B6E97B4BC98A25E5FE854B6D1F"/>
          </w:pPr>
          <w:r w:rsidRPr="00194586">
            <w:rPr>
              <w:rStyle w:val="PlaceholderText"/>
              <w:rFonts w:cstheme="minorHAnsi"/>
              <w:sz w:val="20"/>
              <w:szCs w:val="20"/>
            </w:rPr>
            <w:t>Click or tap to enter a date.</w:t>
          </w:r>
        </w:p>
      </w:docPartBody>
    </w:docPart>
    <w:docPart>
      <w:docPartPr>
        <w:name w:val="E55D7BA7639B406D80D67208106B8E5F"/>
        <w:category>
          <w:name w:val="General"/>
          <w:gallery w:val="placeholder"/>
        </w:category>
        <w:types>
          <w:type w:val="bbPlcHdr"/>
        </w:types>
        <w:behaviors>
          <w:behavior w:val="content"/>
        </w:behaviors>
        <w:guid w:val="{E1C24369-67D9-4554-917B-DC638F146000}"/>
      </w:docPartPr>
      <w:docPartBody>
        <w:p w:rsidR="00A42D61" w:rsidRDefault="00122DE8" w:rsidP="00122DE8">
          <w:pPr>
            <w:pStyle w:val="E55D7BA7639B406D80D67208106B8E5F"/>
          </w:pPr>
          <w:r w:rsidRPr="00194586">
            <w:rPr>
              <w:rStyle w:val="PlaceholderText"/>
              <w:rFonts w:cstheme="minorHAnsi"/>
              <w:sz w:val="20"/>
              <w:szCs w:val="20"/>
            </w:rPr>
            <w:t>Choose an item.</w:t>
          </w:r>
        </w:p>
      </w:docPartBody>
    </w:docPart>
    <w:docPart>
      <w:docPartPr>
        <w:name w:val="B45040434BE444749493AC3A945F5801"/>
        <w:category>
          <w:name w:val="General"/>
          <w:gallery w:val="placeholder"/>
        </w:category>
        <w:types>
          <w:type w:val="bbPlcHdr"/>
        </w:types>
        <w:behaviors>
          <w:behavior w:val="content"/>
        </w:behaviors>
        <w:guid w:val="{8DD348F2-4173-478D-A207-5F02B84301DA}"/>
      </w:docPartPr>
      <w:docPartBody>
        <w:p w:rsidR="00A42D61" w:rsidRDefault="00122DE8" w:rsidP="00122DE8">
          <w:pPr>
            <w:pStyle w:val="B45040434BE444749493AC3A945F5801"/>
          </w:pPr>
          <w:r w:rsidRPr="00F269F9">
            <w:rPr>
              <w:rStyle w:val="PlaceholderText"/>
              <w:rFonts w:cstheme="minorHAnsi"/>
              <w:sz w:val="20"/>
              <w:szCs w:val="20"/>
            </w:rPr>
            <w:t>Click or tap here to enter text.</w:t>
          </w:r>
        </w:p>
      </w:docPartBody>
    </w:docPart>
    <w:docPart>
      <w:docPartPr>
        <w:name w:val="8A9F16AA44814117936C9D4E9D518147"/>
        <w:category>
          <w:name w:val="General"/>
          <w:gallery w:val="placeholder"/>
        </w:category>
        <w:types>
          <w:type w:val="bbPlcHdr"/>
        </w:types>
        <w:behaviors>
          <w:behavior w:val="content"/>
        </w:behaviors>
        <w:guid w:val="{603D99E0-99C9-4CC3-AF22-E1E452644B61}"/>
      </w:docPartPr>
      <w:docPartBody>
        <w:p w:rsidR="00A42D61" w:rsidRDefault="00122DE8" w:rsidP="00122DE8">
          <w:pPr>
            <w:pStyle w:val="8A9F16AA44814117936C9D4E9D518147"/>
          </w:pPr>
          <w:r w:rsidRPr="00F269F9">
            <w:rPr>
              <w:rStyle w:val="PlaceholderText"/>
              <w:rFonts w:cstheme="minorHAnsi"/>
              <w:sz w:val="20"/>
              <w:szCs w:val="20"/>
            </w:rPr>
            <w:t>Click or tap here to enter text.</w:t>
          </w:r>
        </w:p>
      </w:docPartBody>
    </w:docPart>
    <w:docPart>
      <w:docPartPr>
        <w:name w:val="CFBBD860BD114870AEFD2CABE6D21743"/>
        <w:category>
          <w:name w:val="General"/>
          <w:gallery w:val="placeholder"/>
        </w:category>
        <w:types>
          <w:type w:val="bbPlcHdr"/>
        </w:types>
        <w:behaviors>
          <w:behavior w:val="content"/>
        </w:behaviors>
        <w:guid w:val="{A9F5E313-D12F-477E-A73D-CCE259E284C9}"/>
      </w:docPartPr>
      <w:docPartBody>
        <w:p w:rsidR="00A42D61" w:rsidRDefault="00122DE8" w:rsidP="00122DE8">
          <w:pPr>
            <w:pStyle w:val="CFBBD860BD114870AEFD2CABE6D21743"/>
          </w:pPr>
          <w:r w:rsidRPr="0014046D">
            <w:rPr>
              <w:rStyle w:val="PlaceholderText"/>
              <w:rFonts w:cstheme="minorHAnsi"/>
              <w:sz w:val="18"/>
              <w:szCs w:val="18"/>
            </w:rPr>
            <w:t>Click here to enter text.</w:t>
          </w:r>
        </w:p>
      </w:docPartBody>
    </w:docPart>
    <w:docPart>
      <w:docPartPr>
        <w:name w:val="4D6494B7802A484B983E49E776D29828"/>
        <w:category>
          <w:name w:val="General"/>
          <w:gallery w:val="placeholder"/>
        </w:category>
        <w:types>
          <w:type w:val="bbPlcHdr"/>
        </w:types>
        <w:behaviors>
          <w:behavior w:val="content"/>
        </w:behaviors>
        <w:guid w:val="{2C921954-1B28-47A8-801A-19EEB2310C7C}"/>
      </w:docPartPr>
      <w:docPartBody>
        <w:p w:rsidR="00A42D61" w:rsidRDefault="00122DE8" w:rsidP="00122DE8">
          <w:pPr>
            <w:pStyle w:val="4D6494B7802A484B983E49E776D29828"/>
          </w:pPr>
          <w:r w:rsidRPr="00104267">
            <w:rPr>
              <w:rStyle w:val="PlaceholderText"/>
              <w:rFonts w:ascii="Arial" w:hAnsi="Arial" w:cs="Arial"/>
              <w:sz w:val="18"/>
              <w:szCs w:val="18"/>
            </w:rPr>
            <w:t>Click here to enter text.</w:t>
          </w:r>
        </w:p>
      </w:docPartBody>
    </w:docPart>
    <w:docPart>
      <w:docPartPr>
        <w:name w:val="08F146C02C8F4FA1A762BDD21A2A7708"/>
        <w:category>
          <w:name w:val="General"/>
          <w:gallery w:val="placeholder"/>
        </w:category>
        <w:types>
          <w:type w:val="bbPlcHdr"/>
        </w:types>
        <w:behaviors>
          <w:behavior w:val="content"/>
        </w:behaviors>
        <w:guid w:val="{A0C060F5-37BC-4840-91D3-0FC37D43409F}"/>
      </w:docPartPr>
      <w:docPartBody>
        <w:p w:rsidR="00A42D61" w:rsidRDefault="00122DE8" w:rsidP="00122DE8">
          <w:pPr>
            <w:pStyle w:val="08F146C02C8F4FA1A762BDD21A2A7708"/>
          </w:pPr>
          <w:r w:rsidRPr="00104267">
            <w:rPr>
              <w:rStyle w:val="PlaceholderText"/>
              <w:rFonts w:ascii="Arial" w:hAnsi="Arial" w:cs="Arial"/>
              <w:sz w:val="18"/>
              <w:szCs w:val="18"/>
            </w:rPr>
            <w:t>Click here to enter text.</w:t>
          </w:r>
        </w:p>
      </w:docPartBody>
    </w:docPart>
    <w:docPart>
      <w:docPartPr>
        <w:name w:val="853FD225310D4B858C2E27F92C0EE6C4"/>
        <w:category>
          <w:name w:val="General"/>
          <w:gallery w:val="placeholder"/>
        </w:category>
        <w:types>
          <w:type w:val="bbPlcHdr"/>
        </w:types>
        <w:behaviors>
          <w:behavior w:val="content"/>
        </w:behaviors>
        <w:guid w:val="{8FE82B5D-3677-4F7F-8D7A-4BE599CF9E7F}"/>
      </w:docPartPr>
      <w:docPartBody>
        <w:p w:rsidR="00A42D61" w:rsidRDefault="00122DE8" w:rsidP="00122DE8">
          <w:pPr>
            <w:pStyle w:val="853FD225310D4B858C2E27F92C0EE6C4"/>
          </w:pPr>
          <w:r w:rsidRPr="00104267">
            <w:rPr>
              <w:rStyle w:val="PlaceholderText"/>
              <w:rFonts w:ascii="Arial" w:hAnsi="Arial" w:cs="Arial"/>
              <w:sz w:val="18"/>
              <w:szCs w:val="18"/>
            </w:rPr>
            <w:t>Choose an item.</w:t>
          </w:r>
        </w:p>
      </w:docPartBody>
    </w:docPart>
    <w:docPart>
      <w:docPartPr>
        <w:name w:val="F7E42543BC7D4A18ADD60CCFDBD3A69A"/>
        <w:category>
          <w:name w:val="General"/>
          <w:gallery w:val="placeholder"/>
        </w:category>
        <w:types>
          <w:type w:val="bbPlcHdr"/>
        </w:types>
        <w:behaviors>
          <w:behavior w:val="content"/>
        </w:behaviors>
        <w:guid w:val="{19EF97F5-0FD8-46D1-AF5B-DF8127561E27}"/>
      </w:docPartPr>
      <w:docPartBody>
        <w:p w:rsidR="00A42D61" w:rsidRDefault="00122DE8" w:rsidP="00122DE8">
          <w:pPr>
            <w:pStyle w:val="F7E42543BC7D4A18ADD60CCFDBD3A69A"/>
          </w:pPr>
          <w:r w:rsidRPr="00104267">
            <w:rPr>
              <w:rStyle w:val="PlaceholderText"/>
              <w:rFonts w:ascii="Arial" w:hAnsi="Arial" w:cs="Arial"/>
              <w:sz w:val="18"/>
              <w:szCs w:val="18"/>
            </w:rPr>
            <w:t>Click here to enter text.</w:t>
          </w:r>
        </w:p>
      </w:docPartBody>
    </w:docPart>
    <w:docPart>
      <w:docPartPr>
        <w:name w:val="52156AA985584B9CA055E4659990F872"/>
        <w:category>
          <w:name w:val="General"/>
          <w:gallery w:val="placeholder"/>
        </w:category>
        <w:types>
          <w:type w:val="bbPlcHdr"/>
        </w:types>
        <w:behaviors>
          <w:behavior w:val="content"/>
        </w:behaviors>
        <w:guid w:val="{6822660C-B4F9-494B-B2AB-DEFDE80E9E3D}"/>
      </w:docPartPr>
      <w:docPartBody>
        <w:p w:rsidR="00A42D61" w:rsidRDefault="00122DE8" w:rsidP="00122DE8">
          <w:pPr>
            <w:pStyle w:val="52156AA985584B9CA055E4659990F872"/>
          </w:pPr>
          <w:r w:rsidRPr="00104267">
            <w:rPr>
              <w:rStyle w:val="PlaceholderText"/>
              <w:rFonts w:ascii="Arial" w:hAnsi="Arial" w:cs="Arial"/>
              <w:sz w:val="18"/>
              <w:szCs w:val="18"/>
            </w:rPr>
            <w:t>Click or tap to enter a date.</w:t>
          </w:r>
        </w:p>
      </w:docPartBody>
    </w:docPart>
    <w:docPart>
      <w:docPartPr>
        <w:name w:val="57C6BA2902284491AECBF0700388D665"/>
        <w:category>
          <w:name w:val="General"/>
          <w:gallery w:val="placeholder"/>
        </w:category>
        <w:types>
          <w:type w:val="bbPlcHdr"/>
        </w:types>
        <w:behaviors>
          <w:behavior w:val="content"/>
        </w:behaviors>
        <w:guid w:val="{F384616F-025C-4A46-882E-A72E5BF7EDA0}"/>
      </w:docPartPr>
      <w:docPartBody>
        <w:p w:rsidR="00A42D61" w:rsidRDefault="00122DE8" w:rsidP="00122DE8">
          <w:pPr>
            <w:pStyle w:val="57C6BA2902284491AECBF0700388D665"/>
          </w:pPr>
          <w:r w:rsidRPr="00104267">
            <w:rPr>
              <w:rStyle w:val="PlaceholderText"/>
              <w:rFonts w:ascii="Arial" w:hAnsi="Arial" w:cs="Arial"/>
              <w:sz w:val="18"/>
              <w:szCs w:val="18"/>
            </w:rPr>
            <w:t>Click here to enter text.</w:t>
          </w:r>
        </w:p>
      </w:docPartBody>
    </w:docPart>
    <w:docPart>
      <w:docPartPr>
        <w:name w:val="3EC4924314B146DD8FC04A2EC5BC343C"/>
        <w:category>
          <w:name w:val="General"/>
          <w:gallery w:val="placeholder"/>
        </w:category>
        <w:types>
          <w:type w:val="bbPlcHdr"/>
        </w:types>
        <w:behaviors>
          <w:behavior w:val="content"/>
        </w:behaviors>
        <w:guid w:val="{063D627A-A53A-4075-B729-E3E926D5FDA8}"/>
      </w:docPartPr>
      <w:docPartBody>
        <w:p w:rsidR="00A42D61" w:rsidRDefault="00122DE8" w:rsidP="00122DE8">
          <w:pPr>
            <w:pStyle w:val="3EC4924314B146DD8FC04A2EC5BC343C"/>
          </w:pPr>
          <w:r w:rsidRPr="00104267">
            <w:rPr>
              <w:rStyle w:val="PlaceholderText"/>
              <w:rFonts w:ascii="Arial" w:hAnsi="Arial" w:cs="Arial"/>
              <w:sz w:val="18"/>
              <w:szCs w:val="18"/>
            </w:rPr>
            <w:t>Choose an item.</w:t>
          </w:r>
        </w:p>
      </w:docPartBody>
    </w:docPart>
    <w:docPart>
      <w:docPartPr>
        <w:name w:val="BD0EFBAC52724FA0A36FDE7CA5EEA0CB"/>
        <w:category>
          <w:name w:val="General"/>
          <w:gallery w:val="placeholder"/>
        </w:category>
        <w:types>
          <w:type w:val="bbPlcHdr"/>
        </w:types>
        <w:behaviors>
          <w:behavior w:val="content"/>
        </w:behaviors>
        <w:guid w:val="{4D7A5005-5C6A-4EEA-B0E6-C7CF8D9E1841}"/>
      </w:docPartPr>
      <w:docPartBody>
        <w:p w:rsidR="00A42D61" w:rsidRDefault="00122DE8" w:rsidP="00122DE8">
          <w:pPr>
            <w:pStyle w:val="BD0EFBAC52724FA0A36FDE7CA5EEA0CB"/>
          </w:pPr>
          <w:r w:rsidRPr="00104267">
            <w:rPr>
              <w:rStyle w:val="PlaceholderText"/>
              <w:rFonts w:ascii="Arial" w:hAnsi="Arial" w:cs="Arial"/>
              <w:sz w:val="18"/>
              <w:szCs w:val="18"/>
            </w:rPr>
            <w:t>Click here to enter text.</w:t>
          </w:r>
        </w:p>
      </w:docPartBody>
    </w:docPart>
    <w:docPart>
      <w:docPartPr>
        <w:name w:val="AFDE0E4F2F244DA598F4350BB032CE6B"/>
        <w:category>
          <w:name w:val="General"/>
          <w:gallery w:val="placeholder"/>
        </w:category>
        <w:types>
          <w:type w:val="bbPlcHdr"/>
        </w:types>
        <w:behaviors>
          <w:behavior w:val="content"/>
        </w:behaviors>
        <w:guid w:val="{5C69AD33-9004-40DF-AF1A-4A63AD5F027B}"/>
      </w:docPartPr>
      <w:docPartBody>
        <w:p w:rsidR="00A42D61" w:rsidRDefault="00122DE8" w:rsidP="00122DE8">
          <w:pPr>
            <w:pStyle w:val="AFDE0E4F2F244DA598F4350BB032CE6B"/>
          </w:pPr>
          <w:r w:rsidRPr="0014046D">
            <w:rPr>
              <w:rStyle w:val="PlaceholderText"/>
              <w:rFonts w:cstheme="minorHAnsi"/>
              <w:sz w:val="18"/>
              <w:szCs w:val="18"/>
            </w:rPr>
            <w:t>Click here to enter text.</w:t>
          </w:r>
        </w:p>
      </w:docPartBody>
    </w:docPart>
    <w:docPart>
      <w:docPartPr>
        <w:name w:val="3AF6DA7EB31E4FF787B05E114E20D6DE"/>
        <w:category>
          <w:name w:val="General"/>
          <w:gallery w:val="placeholder"/>
        </w:category>
        <w:types>
          <w:type w:val="bbPlcHdr"/>
        </w:types>
        <w:behaviors>
          <w:behavior w:val="content"/>
        </w:behaviors>
        <w:guid w:val="{E34537E3-B31D-4709-8CE9-B2A87A5B73B9}"/>
      </w:docPartPr>
      <w:docPartBody>
        <w:p w:rsidR="00A42D61" w:rsidRDefault="00122DE8" w:rsidP="00122DE8">
          <w:pPr>
            <w:pStyle w:val="3AF6DA7EB31E4FF787B05E114E20D6DE"/>
          </w:pPr>
          <w:r w:rsidRPr="0014046D">
            <w:rPr>
              <w:rStyle w:val="PlaceholderText"/>
              <w:rFonts w:cstheme="minorHAnsi"/>
              <w:sz w:val="18"/>
              <w:szCs w:val="18"/>
            </w:rPr>
            <w:t>Choose an item.</w:t>
          </w:r>
        </w:p>
      </w:docPartBody>
    </w:docPart>
    <w:docPart>
      <w:docPartPr>
        <w:name w:val="8F8B63B015E1484BBD186F3574D0AA08"/>
        <w:category>
          <w:name w:val="General"/>
          <w:gallery w:val="placeholder"/>
        </w:category>
        <w:types>
          <w:type w:val="bbPlcHdr"/>
        </w:types>
        <w:behaviors>
          <w:behavior w:val="content"/>
        </w:behaviors>
        <w:guid w:val="{9C7E6BB3-2788-422D-AB5C-1E980FA4C794}"/>
      </w:docPartPr>
      <w:docPartBody>
        <w:p w:rsidR="00523DCF" w:rsidRDefault="00122DE8" w:rsidP="00122DE8">
          <w:pPr>
            <w:pStyle w:val="8F8B63B015E1484BBD186F3574D0AA08"/>
          </w:pPr>
          <w:r w:rsidRPr="00B52B73">
            <w:rPr>
              <w:rStyle w:val="PlaceholderText"/>
              <w:rFonts w:cstheme="minorHAnsi"/>
              <w:sz w:val="18"/>
              <w:szCs w:val="18"/>
            </w:rPr>
            <w:t>Click or tap here to enter text.</w:t>
          </w:r>
        </w:p>
      </w:docPartBody>
    </w:docPart>
    <w:docPart>
      <w:docPartPr>
        <w:name w:val="484E83C4AAB44A4085CD51A0B61CDC0E"/>
        <w:category>
          <w:name w:val="General"/>
          <w:gallery w:val="placeholder"/>
        </w:category>
        <w:types>
          <w:type w:val="bbPlcHdr"/>
        </w:types>
        <w:behaviors>
          <w:behavior w:val="content"/>
        </w:behaviors>
        <w:guid w:val="{60273157-B951-4392-8128-35335381D913}"/>
      </w:docPartPr>
      <w:docPartBody>
        <w:p w:rsidR="00523DCF" w:rsidRDefault="00122DE8" w:rsidP="00122DE8">
          <w:pPr>
            <w:pStyle w:val="484E83C4AAB44A4085CD51A0B61CDC0E"/>
          </w:pPr>
          <w:r w:rsidRPr="00B52B73">
            <w:rPr>
              <w:rStyle w:val="PlaceholderText"/>
              <w:rFonts w:cstheme="minorHAnsi"/>
              <w:sz w:val="18"/>
              <w:szCs w:val="18"/>
            </w:rPr>
            <w:t>Click or tap here to enter text.</w:t>
          </w:r>
        </w:p>
      </w:docPartBody>
    </w:docPart>
    <w:docPart>
      <w:docPartPr>
        <w:name w:val="C295E6CB22924213A9248518589058D0"/>
        <w:category>
          <w:name w:val="General"/>
          <w:gallery w:val="placeholder"/>
        </w:category>
        <w:types>
          <w:type w:val="bbPlcHdr"/>
        </w:types>
        <w:behaviors>
          <w:behavior w:val="content"/>
        </w:behaviors>
        <w:guid w:val="{9DB9F2C4-70FB-4E58-993A-AD45B0FC8AD2}"/>
      </w:docPartPr>
      <w:docPartBody>
        <w:p w:rsidR="00523DCF" w:rsidRDefault="00122DE8" w:rsidP="00122DE8">
          <w:pPr>
            <w:pStyle w:val="C295E6CB22924213A9248518589058D0"/>
          </w:pPr>
          <w:r w:rsidRPr="00B52B73">
            <w:rPr>
              <w:rStyle w:val="PlaceholderText"/>
              <w:rFonts w:cstheme="minorHAnsi"/>
              <w:sz w:val="18"/>
              <w:szCs w:val="18"/>
            </w:rPr>
            <w:t>Click or tap to enter a date.</w:t>
          </w:r>
        </w:p>
      </w:docPartBody>
    </w:docPart>
    <w:docPart>
      <w:docPartPr>
        <w:name w:val="7E9E7A98F005419BA23EC6F4FBE3856C"/>
        <w:category>
          <w:name w:val="General"/>
          <w:gallery w:val="placeholder"/>
        </w:category>
        <w:types>
          <w:type w:val="bbPlcHdr"/>
        </w:types>
        <w:behaviors>
          <w:behavior w:val="content"/>
        </w:behaviors>
        <w:guid w:val="{CE85B440-F683-424E-8B3D-3A896CA79F7F}"/>
      </w:docPartPr>
      <w:docPartBody>
        <w:p w:rsidR="00523DCF" w:rsidRDefault="00122DE8" w:rsidP="00122DE8">
          <w:pPr>
            <w:pStyle w:val="7E9E7A98F005419BA23EC6F4FBE3856C"/>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564DDCC9EEBB4D8F86A8F4A84206FD81"/>
        <w:category>
          <w:name w:val="General"/>
          <w:gallery w:val="placeholder"/>
        </w:category>
        <w:types>
          <w:type w:val="bbPlcHdr"/>
        </w:types>
        <w:behaviors>
          <w:behavior w:val="content"/>
        </w:behaviors>
        <w:guid w:val="{6F1DE436-ED06-43FA-9CB4-6F28D3EE0F62}"/>
      </w:docPartPr>
      <w:docPartBody>
        <w:p w:rsidR="00523DCF" w:rsidRDefault="00122DE8" w:rsidP="00122DE8">
          <w:pPr>
            <w:pStyle w:val="564DDCC9EEBB4D8F86A8F4A84206FD81"/>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A456EE8E22424020900B075722B6CDB9"/>
        <w:category>
          <w:name w:val="General"/>
          <w:gallery w:val="placeholder"/>
        </w:category>
        <w:types>
          <w:type w:val="bbPlcHdr"/>
        </w:types>
        <w:behaviors>
          <w:behavior w:val="content"/>
        </w:behaviors>
        <w:guid w:val="{16140885-65F6-47BA-B349-6F185AF4385D}"/>
      </w:docPartPr>
      <w:docPartBody>
        <w:p w:rsidR="00523DCF" w:rsidRDefault="00122DE8" w:rsidP="00122DE8">
          <w:pPr>
            <w:pStyle w:val="A456EE8E22424020900B075722B6CDB9"/>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42D435D712AB428383137F07B81A065F"/>
        <w:category>
          <w:name w:val="General"/>
          <w:gallery w:val="placeholder"/>
        </w:category>
        <w:types>
          <w:type w:val="bbPlcHdr"/>
        </w:types>
        <w:behaviors>
          <w:behavior w:val="content"/>
        </w:behaviors>
        <w:guid w:val="{D617BE0D-13FA-48A9-9D8F-89C8ACF5C1DC}"/>
      </w:docPartPr>
      <w:docPartBody>
        <w:p w:rsidR="00523DCF" w:rsidRDefault="00122DE8" w:rsidP="00122DE8">
          <w:pPr>
            <w:pStyle w:val="42D435D712AB428383137F07B81A065F"/>
          </w:pPr>
          <w:r w:rsidRPr="00B52B73">
            <w:rPr>
              <w:rStyle w:val="PlaceholderText"/>
              <w:rFonts w:cstheme="minorHAnsi"/>
              <w:sz w:val="20"/>
              <w:szCs w:val="20"/>
              <w:shd w:val="clear" w:color="auto" w:fill="C1E4F5" w:themeFill="accent1" w:themeFillTint="33"/>
            </w:rPr>
            <w:t>Click or tap here to enter text.</w:t>
          </w:r>
        </w:p>
      </w:docPartBody>
    </w:docPart>
    <w:docPart>
      <w:docPartPr>
        <w:name w:val="F7CDC7B1B31845EAB928E4DA7696C7D4"/>
        <w:category>
          <w:name w:val="General"/>
          <w:gallery w:val="placeholder"/>
        </w:category>
        <w:types>
          <w:type w:val="bbPlcHdr"/>
        </w:types>
        <w:behaviors>
          <w:behavior w:val="content"/>
        </w:behaviors>
        <w:guid w:val="{38AAC952-CBE5-4E96-A379-A66A62C3BA15}"/>
      </w:docPartPr>
      <w:docPartBody>
        <w:p w:rsidR="00846CD1" w:rsidRDefault="00122DE8" w:rsidP="00122DE8">
          <w:pPr>
            <w:pStyle w:val="F7CDC7B1B31845EAB928E4DA7696C7D4"/>
          </w:pPr>
          <w:r w:rsidRPr="00B52B73">
            <w:rPr>
              <w:rStyle w:val="PlaceholderText"/>
              <w:rFonts w:cstheme="minorHAnsi"/>
              <w:sz w:val="18"/>
              <w:szCs w:val="18"/>
            </w:rPr>
            <w:t>Choose an item.</w:t>
          </w:r>
        </w:p>
      </w:docPartBody>
    </w:docPart>
    <w:docPart>
      <w:docPartPr>
        <w:name w:val="9B4CFE29CACF4A10BA17F119B3792C15"/>
        <w:category>
          <w:name w:val="General"/>
          <w:gallery w:val="placeholder"/>
        </w:category>
        <w:types>
          <w:type w:val="bbPlcHdr"/>
        </w:types>
        <w:behaviors>
          <w:behavior w:val="content"/>
        </w:behaviors>
        <w:guid w:val="{312FD4CE-A3AD-4DE3-8BE5-28A9132EF18A}"/>
      </w:docPartPr>
      <w:docPartBody>
        <w:p w:rsidR="001B625B" w:rsidRDefault="00122DE8" w:rsidP="00122DE8">
          <w:pPr>
            <w:pStyle w:val="9B4CFE29CACF4A10BA17F119B3792C15"/>
          </w:pPr>
          <w:r w:rsidRPr="009938A3">
            <w:rPr>
              <w:rStyle w:val="PlaceholderText"/>
              <w:rFonts w:cstheme="minorHAnsi"/>
              <w:sz w:val="20"/>
              <w:szCs w:val="20"/>
            </w:rPr>
            <w:t>Click here to enter a date.</w:t>
          </w:r>
        </w:p>
      </w:docPartBody>
    </w:docPart>
    <w:docPart>
      <w:docPartPr>
        <w:name w:val="CF7A3BD33E80407FBA2636A20015B720"/>
        <w:category>
          <w:name w:val="General"/>
          <w:gallery w:val="placeholder"/>
        </w:category>
        <w:types>
          <w:type w:val="bbPlcHdr"/>
        </w:types>
        <w:behaviors>
          <w:behavior w:val="content"/>
        </w:behaviors>
        <w:guid w:val="{E2EDEC06-2492-4E0B-BB76-B6B804320FBD}"/>
      </w:docPartPr>
      <w:docPartBody>
        <w:p w:rsidR="001B625B" w:rsidRDefault="00122DE8" w:rsidP="00122DE8">
          <w:pPr>
            <w:pStyle w:val="CF7A3BD33E80407FBA2636A20015B720"/>
          </w:pPr>
          <w:r w:rsidRPr="00194586">
            <w:rPr>
              <w:rStyle w:val="PlaceholderText"/>
              <w:rFonts w:cstheme="minorHAnsi"/>
              <w:sz w:val="20"/>
              <w:szCs w:val="20"/>
            </w:rPr>
            <w:t>Click or tap here to enter text.</w:t>
          </w:r>
        </w:p>
      </w:docPartBody>
    </w:docPart>
    <w:docPart>
      <w:docPartPr>
        <w:name w:val="A9A4932E4D914512900BC35E47B08A8F"/>
        <w:category>
          <w:name w:val="General"/>
          <w:gallery w:val="placeholder"/>
        </w:category>
        <w:types>
          <w:type w:val="bbPlcHdr"/>
        </w:types>
        <w:behaviors>
          <w:behavior w:val="content"/>
        </w:behaviors>
        <w:guid w:val="{D6D4DB29-5E2D-4E53-93C2-D3C54FD9DB61}"/>
      </w:docPartPr>
      <w:docPartBody>
        <w:p w:rsidR="00AC261F" w:rsidRDefault="00122DE8" w:rsidP="00122DE8">
          <w:pPr>
            <w:pStyle w:val="A9A4932E4D914512900BC35E47B08A8F"/>
          </w:pPr>
          <w:r w:rsidRPr="00194586">
            <w:rPr>
              <w:rStyle w:val="PlaceholderText"/>
              <w:rFonts w:cstheme="minorHAnsi"/>
              <w:sz w:val="20"/>
              <w:szCs w:val="20"/>
            </w:rPr>
            <w:t>Click or tap here to enter text.</w:t>
          </w:r>
        </w:p>
      </w:docPartBody>
    </w:docPart>
    <w:docPart>
      <w:docPartPr>
        <w:name w:val="56B8D595A880472BB91513705749D814"/>
        <w:category>
          <w:name w:val="General"/>
          <w:gallery w:val="placeholder"/>
        </w:category>
        <w:types>
          <w:type w:val="bbPlcHdr"/>
        </w:types>
        <w:behaviors>
          <w:behavior w:val="content"/>
        </w:behaviors>
        <w:guid w:val="{37F61B85-73CA-4A2F-B875-C7A05AF41EC1}"/>
      </w:docPartPr>
      <w:docPartBody>
        <w:p w:rsidR="00AC261F" w:rsidRDefault="00122DE8" w:rsidP="00122DE8">
          <w:pPr>
            <w:pStyle w:val="56B8D595A880472BB91513705749D814"/>
          </w:pPr>
          <w:r w:rsidRPr="00F269F9">
            <w:rPr>
              <w:rStyle w:val="PlaceholderText"/>
              <w:rFonts w:cstheme="minorHAnsi"/>
              <w:sz w:val="20"/>
              <w:szCs w:val="20"/>
            </w:rPr>
            <w:t>Click or tap here to enter text.</w:t>
          </w:r>
        </w:p>
      </w:docPartBody>
    </w:docPart>
    <w:docPart>
      <w:docPartPr>
        <w:name w:val="150058DA5C6346EA95E2AD18A0A73B4C"/>
        <w:category>
          <w:name w:val="General"/>
          <w:gallery w:val="placeholder"/>
        </w:category>
        <w:types>
          <w:type w:val="bbPlcHdr"/>
        </w:types>
        <w:behaviors>
          <w:behavior w:val="content"/>
        </w:behaviors>
        <w:guid w:val="{A1EC31DC-FFEC-4BA5-84F6-C0231848B251}"/>
      </w:docPartPr>
      <w:docPartBody>
        <w:p w:rsidR="00AC261F" w:rsidRDefault="00122DE8" w:rsidP="00122DE8">
          <w:pPr>
            <w:pStyle w:val="150058DA5C6346EA95E2AD18A0A73B4C"/>
          </w:pPr>
          <w:r w:rsidRPr="0014046D">
            <w:rPr>
              <w:rStyle w:val="PlaceholderText"/>
              <w:rFonts w:cstheme="minorHAnsi"/>
              <w:sz w:val="18"/>
              <w:szCs w:val="18"/>
            </w:rPr>
            <w:t>Click here to enter text.</w:t>
          </w:r>
        </w:p>
      </w:docPartBody>
    </w:docPart>
    <w:docPart>
      <w:docPartPr>
        <w:name w:val="BF9CA6F00F45453AB6557F53A9451E33"/>
        <w:category>
          <w:name w:val="General"/>
          <w:gallery w:val="placeholder"/>
        </w:category>
        <w:types>
          <w:type w:val="bbPlcHdr"/>
        </w:types>
        <w:behaviors>
          <w:behavior w:val="content"/>
        </w:behaviors>
        <w:guid w:val="{0F78B6EE-2785-4D7D-8B14-BCD70A148683}"/>
      </w:docPartPr>
      <w:docPartBody>
        <w:p w:rsidR="006414F8" w:rsidRDefault="00122DE8" w:rsidP="00122DE8">
          <w:pPr>
            <w:pStyle w:val="BF9CA6F00F45453AB6557F53A9451E33"/>
          </w:pPr>
          <w:r w:rsidRPr="007210FD">
            <w:rPr>
              <w:rStyle w:val="PlaceholderText"/>
              <w:rFonts w:cstheme="minorHAnsi"/>
              <w:sz w:val="18"/>
              <w:szCs w:val="18"/>
            </w:rPr>
            <w:t>Click here to enter text.</w:t>
          </w:r>
        </w:p>
      </w:docPartBody>
    </w:docPart>
    <w:docPart>
      <w:docPartPr>
        <w:name w:val="FA531D03F26242C99A1B0040CC1100FC"/>
        <w:category>
          <w:name w:val="General"/>
          <w:gallery w:val="placeholder"/>
        </w:category>
        <w:types>
          <w:type w:val="bbPlcHdr"/>
        </w:types>
        <w:behaviors>
          <w:behavior w:val="content"/>
        </w:behaviors>
        <w:guid w:val="{2DD4D131-0396-490E-B0CA-2E1BE2835F81}"/>
      </w:docPartPr>
      <w:docPartBody>
        <w:p w:rsidR="003D0941" w:rsidRDefault="00122DE8" w:rsidP="00122DE8">
          <w:pPr>
            <w:pStyle w:val="FA531D03F26242C99A1B0040CC1100FC"/>
          </w:pPr>
          <w:r w:rsidRPr="007210FD">
            <w:rPr>
              <w:rStyle w:val="PlaceholderText"/>
              <w:rFonts w:cstheme="minorHAnsi"/>
              <w:sz w:val="18"/>
              <w:szCs w:val="18"/>
            </w:rPr>
            <w:t>Click here to enter text.</w:t>
          </w:r>
        </w:p>
      </w:docPartBody>
    </w:docPart>
    <w:docPart>
      <w:docPartPr>
        <w:name w:val="8099A80F06324096922391BD2B957476"/>
        <w:category>
          <w:name w:val="General"/>
          <w:gallery w:val="placeholder"/>
        </w:category>
        <w:types>
          <w:type w:val="bbPlcHdr"/>
        </w:types>
        <w:behaviors>
          <w:behavior w:val="content"/>
        </w:behaviors>
        <w:guid w:val="{1AFAE2AD-4AE7-4B22-B3FC-75F5FB76958C}"/>
      </w:docPartPr>
      <w:docPartBody>
        <w:p w:rsidR="00CC76A5" w:rsidRDefault="00122DE8" w:rsidP="00122DE8">
          <w:pPr>
            <w:pStyle w:val="8099A80F06324096922391BD2B957476"/>
          </w:pPr>
          <w:r w:rsidRPr="009938A3">
            <w:rPr>
              <w:rStyle w:val="PlaceholderText"/>
              <w:rFonts w:cstheme="minorHAnsi"/>
              <w:sz w:val="20"/>
              <w:szCs w:val="20"/>
              <w:shd w:val="clear" w:color="auto" w:fill="C1E4F5" w:themeFill="accent1" w:themeFillTint="33"/>
            </w:rPr>
            <w:t>Click or tap here to enter text.</w:t>
          </w:r>
        </w:p>
      </w:docPartBody>
    </w:docPart>
    <w:docPart>
      <w:docPartPr>
        <w:name w:val="78E1BC220416409A9C5205BD10D97970"/>
        <w:category>
          <w:name w:val="General"/>
          <w:gallery w:val="placeholder"/>
        </w:category>
        <w:types>
          <w:type w:val="bbPlcHdr"/>
        </w:types>
        <w:behaviors>
          <w:behavior w:val="content"/>
        </w:behaviors>
        <w:guid w:val="{C50F6BF5-5A7B-4B79-BD67-30F4F2118A79}"/>
      </w:docPartPr>
      <w:docPartBody>
        <w:p w:rsidR="00CC76A5" w:rsidRDefault="00122DE8" w:rsidP="00122DE8">
          <w:pPr>
            <w:pStyle w:val="78E1BC220416409A9C5205BD10D97970"/>
          </w:pPr>
          <w:r w:rsidRPr="009938A3">
            <w:rPr>
              <w:rStyle w:val="PlaceholderText"/>
              <w:rFonts w:cstheme="minorHAnsi"/>
              <w:sz w:val="20"/>
              <w:szCs w:val="20"/>
              <w:shd w:val="clear" w:color="auto" w:fill="C1E4F5" w:themeFill="accent1" w:themeFillTint="33"/>
            </w:rPr>
            <w:t>Click or tap here to enter text.</w:t>
          </w:r>
        </w:p>
      </w:docPartBody>
    </w:docPart>
    <w:docPart>
      <w:docPartPr>
        <w:name w:val="B788FDE85CC945939F873AE05AE9E557"/>
        <w:category>
          <w:name w:val="General"/>
          <w:gallery w:val="placeholder"/>
        </w:category>
        <w:types>
          <w:type w:val="bbPlcHdr"/>
        </w:types>
        <w:behaviors>
          <w:behavior w:val="content"/>
        </w:behaviors>
        <w:guid w:val="{E5BA76EA-3AB5-420F-910A-FA55EA511B41}"/>
      </w:docPartPr>
      <w:docPartBody>
        <w:p w:rsidR="00852336" w:rsidRDefault="00122DE8" w:rsidP="00122DE8">
          <w:pPr>
            <w:pStyle w:val="B788FDE85CC945939F873AE05AE9E557"/>
          </w:pPr>
          <w:r w:rsidRPr="00194586">
            <w:rPr>
              <w:rStyle w:val="PlaceholderText"/>
              <w:rFonts w:cstheme="minorHAnsi"/>
              <w:sz w:val="20"/>
              <w:szCs w:val="20"/>
            </w:rPr>
            <w:t>Click here to enter text.</w:t>
          </w:r>
        </w:p>
      </w:docPartBody>
    </w:docPart>
    <w:docPart>
      <w:docPartPr>
        <w:name w:val="3DB91E04B2504B8F90B6A4154A317A51"/>
        <w:category>
          <w:name w:val="General"/>
          <w:gallery w:val="placeholder"/>
        </w:category>
        <w:types>
          <w:type w:val="bbPlcHdr"/>
        </w:types>
        <w:behaviors>
          <w:behavior w:val="content"/>
        </w:behaviors>
        <w:guid w:val="{EAA560A0-28AC-4B3D-B0B1-D839069C8A46}"/>
      </w:docPartPr>
      <w:docPartBody>
        <w:p w:rsidR="00852336" w:rsidRDefault="00122DE8" w:rsidP="00122DE8">
          <w:pPr>
            <w:pStyle w:val="3DB91E04B2504B8F90B6A4154A317A51"/>
          </w:pPr>
          <w:r w:rsidRPr="00194586">
            <w:rPr>
              <w:rStyle w:val="PlaceholderText"/>
              <w:rFonts w:cstheme="minorHAnsi"/>
              <w:sz w:val="20"/>
              <w:szCs w:val="20"/>
            </w:rPr>
            <w:t>Click here to enter text.</w:t>
          </w:r>
        </w:p>
      </w:docPartBody>
    </w:docPart>
    <w:docPart>
      <w:docPartPr>
        <w:name w:val="D4D76D1D5DCD49CFA3B94B8411854011"/>
        <w:category>
          <w:name w:val="General"/>
          <w:gallery w:val="placeholder"/>
        </w:category>
        <w:types>
          <w:type w:val="bbPlcHdr"/>
        </w:types>
        <w:behaviors>
          <w:behavior w:val="content"/>
        </w:behaviors>
        <w:guid w:val="{E88773D0-4F7F-4916-88E1-45E03203F072}"/>
      </w:docPartPr>
      <w:docPartBody>
        <w:p w:rsidR="00852336" w:rsidRDefault="00122DE8" w:rsidP="00122DE8">
          <w:pPr>
            <w:pStyle w:val="D4D76D1D5DCD49CFA3B94B8411854011"/>
          </w:pPr>
          <w:r w:rsidRPr="00194586">
            <w:rPr>
              <w:rStyle w:val="PlaceholderText"/>
              <w:rFonts w:cstheme="minorHAnsi"/>
              <w:sz w:val="20"/>
              <w:szCs w:val="20"/>
            </w:rPr>
            <w:t>Click here to enter text.</w:t>
          </w:r>
        </w:p>
      </w:docPartBody>
    </w:docPart>
    <w:docPart>
      <w:docPartPr>
        <w:name w:val="628B6DB5B0E14595ABFD2921AD0F91DE"/>
        <w:category>
          <w:name w:val="General"/>
          <w:gallery w:val="placeholder"/>
        </w:category>
        <w:types>
          <w:type w:val="bbPlcHdr"/>
        </w:types>
        <w:behaviors>
          <w:behavior w:val="content"/>
        </w:behaviors>
        <w:guid w:val="{06627186-110E-401A-B579-6E20768F41E6}"/>
      </w:docPartPr>
      <w:docPartBody>
        <w:p w:rsidR="00852336" w:rsidRDefault="00122DE8" w:rsidP="00122DE8">
          <w:pPr>
            <w:pStyle w:val="628B6DB5B0E14595ABFD2921AD0F91DE"/>
          </w:pPr>
          <w:r w:rsidRPr="00F269F9">
            <w:rPr>
              <w:rStyle w:val="PlaceholderText"/>
              <w:rFonts w:cstheme="minorHAnsi"/>
              <w:sz w:val="20"/>
              <w:szCs w:val="20"/>
            </w:rPr>
            <w:t>Click here to enter text.</w:t>
          </w:r>
        </w:p>
      </w:docPartBody>
    </w:docPart>
    <w:docPart>
      <w:docPartPr>
        <w:name w:val="F3B8C028EEE243608F9C7C1643CA78AA"/>
        <w:category>
          <w:name w:val="General"/>
          <w:gallery w:val="placeholder"/>
        </w:category>
        <w:types>
          <w:type w:val="bbPlcHdr"/>
        </w:types>
        <w:behaviors>
          <w:behavior w:val="content"/>
        </w:behaviors>
        <w:guid w:val="{E9C80056-8193-41D7-9CF5-0FC379303EC5}"/>
      </w:docPartPr>
      <w:docPartBody>
        <w:p w:rsidR="00DF3CD7" w:rsidRDefault="00122DE8" w:rsidP="00122DE8">
          <w:pPr>
            <w:pStyle w:val="F3B8C028EEE243608F9C7C1643CA78AA"/>
          </w:pPr>
          <w:r w:rsidRPr="00194586">
            <w:rPr>
              <w:rStyle w:val="PlaceholderText"/>
              <w:rFonts w:cstheme="minorHAnsi"/>
              <w:sz w:val="20"/>
              <w:szCs w:val="20"/>
            </w:rPr>
            <w:t>Click or tap here to enter text.</w:t>
          </w:r>
        </w:p>
      </w:docPartBody>
    </w:docPart>
    <w:docPart>
      <w:docPartPr>
        <w:name w:val="065C668B9DC1492D9AB1FDA345ECB3D2"/>
        <w:category>
          <w:name w:val="General"/>
          <w:gallery w:val="placeholder"/>
        </w:category>
        <w:types>
          <w:type w:val="bbPlcHdr"/>
        </w:types>
        <w:behaviors>
          <w:behavior w:val="content"/>
        </w:behaviors>
        <w:guid w:val="{B63292D0-41CD-47C0-9148-E0E2A91B8199}"/>
      </w:docPartPr>
      <w:docPartBody>
        <w:p w:rsidR="00A21181" w:rsidRDefault="00122DE8" w:rsidP="00122DE8">
          <w:pPr>
            <w:pStyle w:val="065C668B9DC1492D9AB1FDA345ECB3D2"/>
          </w:pPr>
          <w:r w:rsidRPr="007210FD">
            <w:rPr>
              <w:rStyle w:val="PlaceholderText"/>
              <w:rFonts w:cstheme="minorHAnsi"/>
              <w:sz w:val="20"/>
              <w:szCs w:val="20"/>
            </w:rPr>
            <w:t>Click or tap here to enter text.</w:t>
          </w:r>
        </w:p>
      </w:docPartBody>
    </w:docPart>
    <w:docPart>
      <w:docPartPr>
        <w:name w:val="CBDCCD40418F4D9D93048020F342927D"/>
        <w:category>
          <w:name w:val="General"/>
          <w:gallery w:val="placeholder"/>
        </w:category>
        <w:types>
          <w:type w:val="bbPlcHdr"/>
        </w:types>
        <w:behaviors>
          <w:behavior w:val="content"/>
        </w:behaviors>
        <w:guid w:val="{D4B75441-78FE-4FA5-BA61-FF099D26DAF5}"/>
      </w:docPartPr>
      <w:docPartBody>
        <w:p w:rsidR="00A21181" w:rsidRDefault="00122DE8" w:rsidP="00122DE8">
          <w:pPr>
            <w:pStyle w:val="CBDCCD40418F4D9D93048020F342927D"/>
          </w:pPr>
          <w:r w:rsidRPr="007210FD">
            <w:rPr>
              <w:rStyle w:val="PlaceholderText"/>
              <w:rFonts w:cstheme="minorHAnsi"/>
              <w:sz w:val="20"/>
              <w:szCs w:val="20"/>
            </w:rPr>
            <w:t>Click or tap to enter a date.</w:t>
          </w:r>
        </w:p>
      </w:docPartBody>
    </w:docPart>
    <w:docPart>
      <w:docPartPr>
        <w:name w:val="057F2108CA224A27989A289FA683F7FD"/>
        <w:category>
          <w:name w:val="General"/>
          <w:gallery w:val="placeholder"/>
        </w:category>
        <w:types>
          <w:type w:val="bbPlcHdr"/>
        </w:types>
        <w:behaviors>
          <w:behavior w:val="content"/>
        </w:behaviors>
        <w:guid w:val="{2CA468B8-16FD-4848-83D3-988F589CF7C8}"/>
      </w:docPartPr>
      <w:docPartBody>
        <w:p w:rsidR="004F0100" w:rsidRDefault="00122DE8" w:rsidP="00122DE8">
          <w:pPr>
            <w:pStyle w:val="057F2108CA224A27989A289FA683F7FD"/>
          </w:pPr>
          <w:r w:rsidRPr="00B52B73">
            <w:rPr>
              <w:rStyle w:val="PlaceholderText"/>
              <w:rFonts w:cstheme="minorHAnsi"/>
              <w:sz w:val="18"/>
              <w:szCs w:val="18"/>
            </w:rPr>
            <w:t>Click or tap to enter a date.</w:t>
          </w:r>
        </w:p>
      </w:docPartBody>
    </w:docPart>
    <w:docPart>
      <w:docPartPr>
        <w:name w:val="2A1F708D549441DCBA3FABDFD3AD57D5"/>
        <w:category>
          <w:name w:val="General"/>
          <w:gallery w:val="placeholder"/>
        </w:category>
        <w:types>
          <w:type w:val="bbPlcHdr"/>
        </w:types>
        <w:behaviors>
          <w:behavior w:val="content"/>
        </w:behaviors>
        <w:guid w:val="{36E9CB9C-2756-4D8C-9719-626C301C1EA8}"/>
      </w:docPartPr>
      <w:docPartBody>
        <w:p w:rsidR="00BA7DAD" w:rsidRDefault="00122DE8" w:rsidP="00122DE8">
          <w:pPr>
            <w:pStyle w:val="2A1F708D549441DCBA3FABDFD3AD57D5"/>
          </w:pPr>
          <w:r w:rsidRPr="00194586">
            <w:rPr>
              <w:rStyle w:val="PlaceholderText"/>
              <w:rFonts w:cstheme="minorHAnsi"/>
              <w:sz w:val="20"/>
              <w:szCs w:val="20"/>
            </w:rPr>
            <w:t>Choose an item.</w:t>
          </w:r>
        </w:p>
      </w:docPartBody>
    </w:docPart>
    <w:docPart>
      <w:docPartPr>
        <w:name w:val="EA2BA7164ACA4B52AEDCBD3A3C3DB4CC"/>
        <w:category>
          <w:name w:val="General"/>
          <w:gallery w:val="placeholder"/>
        </w:category>
        <w:types>
          <w:type w:val="bbPlcHdr"/>
        </w:types>
        <w:behaviors>
          <w:behavior w:val="content"/>
        </w:behaviors>
        <w:guid w:val="{A1861941-6187-4DA4-B2BB-F1516E6D7FC8}"/>
      </w:docPartPr>
      <w:docPartBody>
        <w:p w:rsidR="005B6180" w:rsidRDefault="00122DE8" w:rsidP="00122DE8">
          <w:pPr>
            <w:pStyle w:val="EA2BA7164ACA4B52AEDCBD3A3C3DB4CC1"/>
          </w:pPr>
          <w:r w:rsidRPr="0014046D">
            <w:rPr>
              <w:rStyle w:val="PlaceholderText"/>
              <w:rFonts w:cstheme="minorHAnsi"/>
              <w:sz w:val="18"/>
              <w:szCs w:val="18"/>
            </w:rPr>
            <w:t>Click here to enter text.</w:t>
          </w:r>
        </w:p>
      </w:docPartBody>
    </w:docPart>
    <w:docPart>
      <w:docPartPr>
        <w:name w:val="AB138ED4CEB14216AFCB5486EE7A5478"/>
        <w:category>
          <w:name w:val="General"/>
          <w:gallery w:val="placeholder"/>
        </w:category>
        <w:types>
          <w:type w:val="bbPlcHdr"/>
        </w:types>
        <w:behaviors>
          <w:behavior w:val="content"/>
        </w:behaviors>
        <w:guid w:val="{78A16604-AF66-4800-8674-2A6C333457B4}"/>
      </w:docPartPr>
      <w:docPartBody>
        <w:p w:rsidR="005B6180" w:rsidRDefault="00122DE8" w:rsidP="00122DE8">
          <w:pPr>
            <w:pStyle w:val="AB138ED4CEB14216AFCB5486EE7A54781"/>
          </w:pPr>
          <w:r w:rsidRPr="0014046D">
            <w:rPr>
              <w:rStyle w:val="PlaceholderText"/>
              <w:rFonts w:cstheme="minorHAnsi"/>
              <w:sz w:val="18"/>
              <w:szCs w:val="18"/>
            </w:rPr>
            <w:t>Click here to enter text.</w:t>
          </w:r>
        </w:p>
      </w:docPartBody>
    </w:docPart>
    <w:docPart>
      <w:docPartPr>
        <w:name w:val="0BC5AC581F114D15BE8604AC277BB515"/>
        <w:category>
          <w:name w:val="General"/>
          <w:gallery w:val="placeholder"/>
        </w:category>
        <w:types>
          <w:type w:val="bbPlcHdr"/>
        </w:types>
        <w:behaviors>
          <w:behavior w:val="content"/>
        </w:behaviors>
        <w:guid w:val="{36427268-85FF-43AA-9E83-07D4C1612CEB}"/>
      </w:docPartPr>
      <w:docPartBody>
        <w:p w:rsidR="005B6180" w:rsidRDefault="00122DE8" w:rsidP="00122DE8">
          <w:pPr>
            <w:pStyle w:val="0BC5AC581F114D15BE8604AC277BB5151"/>
          </w:pPr>
          <w:r w:rsidRPr="0014046D">
            <w:rPr>
              <w:rStyle w:val="PlaceholderText"/>
              <w:rFonts w:cstheme="minorHAnsi"/>
              <w:sz w:val="18"/>
              <w:szCs w:val="18"/>
            </w:rPr>
            <w:t>Click here to enter text.</w:t>
          </w:r>
        </w:p>
      </w:docPartBody>
    </w:docPart>
    <w:docPart>
      <w:docPartPr>
        <w:name w:val="4E6C08A4654D44319EDA12A10A036812"/>
        <w:category>
          <w:name w:val="General"/>
          <w:gallery w:val="placeholder"/>
        </w:category>
        <w:types>
          <w:type w:val="bbPlcHdr"/>
        </w:types>
        <w:behaviors>
          <w:behavior w:val="content"/>
        </w:behaviors>
        <w:guid w:val="{BB24DEFC-0ED6-4B0A-8682-8AB1A4F83C87}"/>
      </w:docPartPr>
      <w:docPartBody>
        <w:p w:rsidR="000D66E3" w:rsidRDefault="00122DE8" w:rsidP="00122DE8">
          <w:pPr>
            <w:pStyle w:val="4E6C08A4654D44319EDA12A10A0368121"/>
          </w:pPr>
          <w:r w:rsidRPr="00B52B73">
            <w:rPr>
              <w:rStyle w:val="PlaceholderText"/>
              <w:rFonts w:cstheme="minorHAnsi"/>
              <w:sz w:val="20"/>
              <w:szCs w:val="20"/>
            </w:rPr>
            <w:t>Click or tap here to enter text.</w:t>
          </w:r>
        </w:p>
      </w:docPartBody>
    </w:docPart>
    <w:docPart>
      <w:docPartPr>
        <w:name w:val="DefaultPlaceholder_-1854013435"/>
        <w:category>
          <w:name w:val="General"/>
          <w:gallery w:val="placeholder"/>
        </w:category>
        <w:types>
          <w:type w:val="bbPlcHdr"/>
        </w:types>
        <w:behaviors>
          <w:behavior w:val="content"/>
        </w:behaviors>
        <w:guid w:val="{14B5061C-0662-4A23-AEDC-12367B891EF5}"/>
      </w:docPartPr>
      <w:docPartBody>
        <w:p w:rsidR="00C21D31" w:rsidRDefault="004E6EBF">
          <w:r w:rsidRPr="005604C0">
            <w:rPr>
              <w:rStyle w:val="PlaceholderText"/>
            </w:rPr>
            <w:t>Enter any content that you want to repeat, including other content controls. You can also insert this control around table rows in order to repeat parts of a table.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5002EFF" w:usb1="C200ACFF" w:usb2="00000009" w:usb3="00000000" w:csb0="000001FF" w:csb1="00000000"/>
  </w:font>
  <w:font w:name="Aptos">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32D55"/>
    <w:rsid w:val="000044D8"/>
    <w:rsid w:val="00010552"/>
    <w:rsid w:val="00012F83"/>
    <w:rsid w:val="0001346F"/>
    <w:rsid w:val="00017442"/>
    <w:rsid w:val="0006065C"/>
    <w:rsid w:val="00060FDA"/>
    <w:rsid w:val="000679EC"/>
    <w:rsid w:val="0009261A"/>
    <w:rsid w:val="000C125D"/>
    <w:rsid w:val="000D1E89"/>
    <w:rsid w:val="000D66E3"/>
    <w:rsid w:val="000E3F75"/>
    <w:rsid w:val="000F68C9"/>
    <w:rsid w:val="00122DE8"/>
    <w:rsid w:val="00136F7C"/>
    <w:rsid w:val="00167E4A"/>
    <w:rsid w:val="00184562"/>
    <w:rsid w:val="001A3450"/>
    <w:rsid w:val="001A3E72"/>
    <w:rsid w:val="001B625B"/>
    <w:rsid w:val="001B65C8"/>
    <w:rsid w:val="001D38A8"/>
    <w:rsid w:val="001D44E7"/>
    <w:rsid w:val="001F68F0"/>
    <w:rsid w:val="00232D55"/>
    <w:rsid w:val="00237D5D"/>
    <w:rsid w:val="00244B75"/>
    <w:rsid w:val="00253BC9"/>
    <w:rsid w:val="00266503"/>
    <w:rsid w:val="002724BB"/>
    <w:rsid w:val="002808C7"/>
    <w:rsid w:val="0029654E"/>
    <w:rsid w:val="002B3907"/>
    <w:rsid w:val="002B6993"/>
    <w:rsid w:val="002D06FA"/>
    <w:rsid w:val="002D5C0A"/>
    <w:rsid w:val="003307E3"/>
    <w:rsid w:val="00332B85"/>
    <w:rsid w:val="00337C28"/>
    <w:rsid w:val="0035396B"/>
    <w:rsid w:val="003570C0"/>
    <w:rsid w:val="003664BA"/>
    <w:rsid w:val="00386BF8"/>
    <w:rsid w:val="0039176A"/>
    <w:rsid w:val="003944CF"/>
    <w:rsid w:val="003A532B"/>
    <w:rsid w:val="003D0941"/>
    <w:rsid w:val="003F02AE"/>
    <w:rsid w:val="004204A3"/>
    <w:rsid w:val="0043742D"/>
    <w:rsid w:val="00444018"/>
    <w:rsid w:val="004535BE"/>
    <w:rsid w:val="00455F8C"/>
    <w:rsid w:val="004A13F7"/>
    <w:rsid w:val="004E06E8"/>
    <w:rsid w:val="004E6EBF"/>
    <w:rsid w:val="004F0100"/>
    <w:rsid w:val="00510353"/>
    <w:rsid w:val="005154F9"/>
    <w:rsid w:val="00523DCF"/>
    <w:rsid w:val="005319E0"/>
    <w:rsid w:val="00537841"/>
    <w:rsid w:val="005446A6"/>
    <w:rsid w:val="005449F7"/>
    <w:rsid w:val="00563AA0"/>
    <w:rsid w:val="0058111F"/>
    <w:rsid w:val="005960F4"/>
    <w:rsid w:val="005A39F2"/>
    <w:rsid w:val="005B0495"/>
    <w:rsid w:val="005B6180"/>
    <w:rsid w:val="005E26E9"/>
    <w:rsid w:val="005F237B"/>
    <w:rsid w:val="006414F8"/>
    <w:rsid w:val="0064706C"/>
    <w:rsid w:val="006959BD"/>
    <w:rsid w:val="006A491F"/>
    <w:rsid w:val="006C22AD"/>
    <w:rsid w:val="006D78FF"/>
    <w:rsid w:val="006E2B80"/>
    <w:rsid w:val="006F0BA0"/>
    <w:rsid w:val="007520BA"/>
    <w:rsid w:val="00783342"/>
    <w:rsid w:val="007A09CE"/>
    <w:rsid w:val="007A24B6"/>
    <w:rsid w:val="007A4DF9"/>
    <w:rsid w:val="007C47D1"/>
    <w:rsid w:val="007E1600"/>
    <w:rsid w:val="008113C5"/>
    <w:rsid w:val="00817979"/>
    <w:rsid w:val="00834E05"/>
    <w:rsid w:val="008378FA"/>
    <w:rsid w:val="00842E7F"/>
    <w:rsid w:val="00846CD1"/>
    <w:rsid w:val="00852336"/>
    <w:rsid w:val="00873C96"/>
    <w:rsid w:val="00885C9C"/>
    <w:rsid w:val="008B2708"/>
    <w:rsid w:val="008B277B"/>
    <w:rsid w:val="008C565C"/>
    <w:rsid w:val="008E21DD"/>
    <w:rsid w:val="009024E7"/>
    <w:rsid w:val="00907370"/>
    <w:rsid w:val="00925ABA"/>
    <w:rsid w:val="009262A2"/>
    <w:rsid w:val="00960F63"/>
    <w:rsid w:val="00984764"/>
    <w:rsid w:val="009B0D9F"/>
    <w:rsid w:val="009C0F80"/>
    <w:rsid w:val="009D1E4B"/>
    <w:rsid w:val="009E1F2F"/>
    <w:rsid w:val="009F2E78"/>
    <w:rsid w:val="00A05A85"/>
    <w:rsid w:val="00A15F38"/>
    <w:rsid w:val="00A21181"/>
    <w:rsid w:val="00A42D61"/>
    <w:rsid w:val="00A5218B"/>
    <w:rsid w:val="00A7393D"/>
    <w:rsid w:val="00AC261F"/>
    <w:rsid w:val="00AD026C"/>
    <w:rsid w:val="00AD0A16"/>
    <w:rsid w:val="00AE45F8"/>
    <w:rsid w:val="00B2098C"/>
    <w:rsid w:val="00B5009E"/>
    <w:rsid w:val="00B60D20"/>
    <w:rsid w:val="00BA59E3"/>
    <w:rsid w:val="00BA7DAD"/>
    <w:rsid w:val="00BC6AA9"/>
    <w:rsid w:val="00BE0F50"/>
    <w:rsid w:val="00C04654"/>
    <w:rsid w:val="00C04A9C"/>
    <w:rsid w:val="00C21D31"/>
    <w:rsid w:val="00C43E16"/>
    <w:rsid w:val="00C66C87"/>
    <w:rsid w:val="00C83AB2"/>
    <w:rsid w:val="00C86AB3"/>
    <w:rsid w:val="00CA0E2B"/>
    <w:rsid w:val="00CA6397"/>
    <w:rsid w:val="00CC76A5"/>
    <w:rsid w:val="00D143B0"/>
    <w:rsid w:val="00D42D1B"/>
    <w:rsid w:val="00D45E02"/>
    <w:rsid w:val="00D56D8D"/>
    <w:rsid w:val="00D65012"/>
    <w:rsid w:val="00D73C50"/>
    <w:rsid w:val="00D8085B"/>
    <w:rsid w:val="00D82000"/>
    <w:rsid w:val="00D82254"/>
    <w:rsid w:val="00D86645"/>
    <w:rsid w:val="00D94722"/>
    <w:rsid w:val="00D950F7"/>
    <w:rsid w:val="00DA777C"/>
    <w:rsid w:val="00DD1371"/>
    <w:rsid w:val="00DF0E62"/>
    <w:rsid w:val="00DF3CD7"/>
    <w:rsid w:val="00DF56B4"/>
    <w:rsid w:val="00E27479"/>
    <w:rsid w:val="00E31416"/>
    <w:rsid w:val="00E3396E"/>
    <w:rsid w:val="00E4252D"/>
    <w:rsid w:val="00E859EF"/>
    <w:rsid w:val="00E90935"/>
    <w:rsid w:val="00EC3A35"/>
    <w:rsid w:val="00EC7EA8"/>
    <w:rsid w:val="00F216A9"/>
    <w:rsid w:val="00F27655"/>
    <w:rsid w:val="00F667B3"/>
    <w:rsid w:val="00F7536D"/>
    <w:rsid w:val="00FF568B"/>
    <w:rsid w:val="00FF795A"/>
  </w:rsids>
  <m:mathPr>
    <m:mathFont m:val="Cambria Math"/>
    <m:brkBin m:val="before"/>
    <m:brkBinSub m:val="--"/>
    <m:smallFrac m:val="0"/>
    <m:dispDef/>
    <m:lMargin m:val="0"/>
    <m:rMargin m:val="0"/>
    <m:defJc m:val="centerGroup"/>
    <m:wrapIndent m:val="1440"/>
    <m:intLim m:val="subSup"/>
    <m:naryLim m:val="undOvr"/>
  </m:mathPr>
  <w:themeFontLang w:val="en-SG"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SG" w:eastAsia="en-SG"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DE8"/>
    <w:rPr>
      <w:color w:val="808080"/>
    </w:rPr>
  </w:style>
  <w:style w:type="paragraph" w:customStyle="1" w:styleId="FA531D03F26242C99A1B0040CC1100FC">
    <w:name w:val="FA531D03F26242C99A1B0040CC1100FC"/>
    <w:rsid w:val="00122DE8"/>
    <w:rPr>
      <w:lang w:eastAsia="zh-CN"/>
    </w:rPr>
  </w:style>
  <w:style w:type="paragraph" w:customStyle="1" w:styleId="BF9CA6F00F45453AB6557F53A9451E33">
    <w:name w:val="BF9CA6F00F45453AB6557F53A9451E33"/>
    <w:rsid w:val="00122DE8"/>
    <w:rPr>
      <w:lang w:eastAsia="zh-CN"/>
    </w:rPr>
  </w:style>
  <w:style w:type="paragraph" w:customStyle="1" w:styleId="EA2BA7164ACA4B52AEDCBD3A3C3DB4CC1">
    <w:name w:val="EA2BA7164ACA4B52AEDCBD3A3C3DB4CC1"/>
    <w:rsid w:val="00122DE8"/>
    <w:rPr>
      <w:lang w:eastAsia="zh-CN"/>
    </w:rPr>
  </w:style>
  <w:style w:type="paragraph" w:customStyle="1" w:styleId="AB138ED4CEB14216AFCB5486EE7A54781">
    <w:name w:val="AB138ED4CEB14216AFCB5486EE7A54781"/>
    <w:rsid w:val="00122DE8"/>
    <w:rPr>
      <w:lang w:eastAsia="zh-CN"/>
    </w:rPr>
  </w:style>
  <w:style w:type="paragraph" w:customStyle="1" w:styleId="0BC5AC581F114D15BE8604AC277BB5151">
    <w:name w:val="0BC5AC581F114D15BE8604AC277BB5151"/>
    <w:rsid w:val="00122DE8"/>
    <w:rPr>
      <w:lang w:eastAsia="zh-CN"/>
    </w:rPr>
  </w:style>
  <w:style w:type="paragraph" w:customStyle="1" w:styleId="B0FBA18CC74A42D6B721A3CBECF6E7AE">
    <w:name w:val="B0FBA18CC74A42D6B721A3CBECF6E7AE"/>
    <w:rsid w:val="00122DE8"/>
    <w:pPr>
      <w:ind w:left="720"/>
      <w:contextualSpacing/>
    </w:pPr>
    <w:rPr>
      <w:lang w:eastAsia="zh-CN"/>
    </w:rPr>
  </w:style>
  <w:style w:type="paragraph" w:customStyle="1" w:styleId="057F2108CA224A27989A289FA683F7FD">
    <w:name w:val="057F2108CA224A27989A289FA683F7FD"/>
    <w:rsid w:val="00122DE8"/>
    <w:pPr>
      <w:ind w:left="720"/>
      <w:contextualSpacing/>
    </w:pPr>
    <w:rPr>
      <w:lang w:eastAsia="zh-CN"/>
    </w:rPr>
  </w:style>
  <w:style w:type="paragraph" w:customStyle="1" w:styleId="B680B6F352F34F23A15508AFD546EE6C">
    <w:name w:val="B680B6F352F34F23A15508AFD546EE6C"/>
    <w:rsid w:val="00122DE8"/>
    <w:pPr>
      <w:ind w:left="720"/>
      <w:contextualSpacing/>
    </w:pPr>
    <w:rPr>
      <w:lang w:eastAsia="zh-CN"/>
    </w:rPr>
  </w:style>
  <w:style w:type="paragraph" w:customStyle="1" w:styleId="F7CDC7B1B31845EAB928E4DA7696C7D4">
    <w:name w:val="F7CDC7B1B31845EAB928E4DA7696C7D4"/>
    <w:rsid w:val="00122DE8"/>
    <w:pPr>
      <w:ind w:left="720"/>
      <w:contextualSpacing/>
    </w:pPr>
    <w:rPr>
      <w:lang w:eastAsia="zh-CN"/>
    </w:rPr>
  </w:style>
  <w:style w:type="paragraph" w:customStyle="1" w:styleId="C7DE53DBF02E4EC3A1B43A9D616BE287">
    <w:name w:val="C7DE53DBF02E4EC3A1B43A9D616BE287"/>
    <w:rsid w:val="00122DE8"/>
    <w:pPr>
      <w:ind w:left="720"/>
      <w:contextualSpacing/>
    </w:pPr>
    <w:rPr>
      <w:lang w:eastAsia="zh-CN"/>
    </w:rPr>
  </w:style>
  <w:style w:type="paragraph" w:customStyle="1" w:styleId="205FE22C7ED149A89DAF31D7E5924F2C">
    <w:name w:val="205FE22C7ED149A89DAF31D7E5924F2C"/>
    <w:rsid w:val="00122DE8"/>
    <w:pPr>
      <w:ind w:left="720"/>
      <w:contextualSpacing/>
    </w:pPr>
    <w:rPr>
      <w:lang w:eastAsia="zh-CN"/>
    </w:rPr>
  </w:style>
  <w:style w:type="paragraph" w:customStyle="1" w:styleId="D330DF5B9B004E22A3AFC07A37F92A52">
    <w:name w:val="D330DF5B9B004E22A3AFC07A37F92A52"/>
    <w:rsid w:val="00122DE8"/>
    <w:pPr>
      <w:ind w:left="720"/>
      <w:contextualSpacing/>
    </w:pPr>
    <w:rPr>
      <w:lang w:eastAsia="zh-CN"/>
    </w:rPr>
  </w:style>
  <w:style w:type="paragraph" w:customStyle="1" w:styleId="B1B3266DFD834ADCB6B5D381F6687E8A">
    <w:name w:val="B1B3266DFD834ADCB6B5D381F6687E8A"/>
    <w:rsid w:val="00122DE8"/>
    <w:pPr>
      <w:ind w:left="720"/>
      <w:contextualSpacing/>
    </w:pPr>
    <w:rPr>
      <w:lang w:eastAsia="zh-CN"/>
    </w:rPr>
  </w:style>
  <w:style w:type="paragraph" w:customStyle="1" w:styleId="227B17103ADB4A54828367E55E6D2A24">
    <w:name w:val="227B17103ADB4A54828367E55E6D2A24"/>
    <w:rsid w:val="00122DE8"/>
    <w:pPr>
      <w:ind w:left="720"/>
      <w:contextualSpacing/>
    </w:pPr>
    <w:rPr>
      <w:lang w:eastAsia="zh-CN"/>
    </w:rPr>
  </w:style>
  <w:style w:type="paragraph" w:customStyle="1" w:styleId="8273FABD1575426FAE566C5B370CF8D7">
    <w:name w:val="8273FABD1575426FAE566C5B370CF8D7"/>
    <w:rsid w:val="00122DE8"/>
    <w:pPr>
      <w:ind w:left="720"/>
      <w:contextualSpacing/>
    </w:pPr>
    <w:rPr>
      <w:lang w:eastAsia="zh-CN"/>
    </w:rPr>
  </w:style>
  <w:style w:type="paragraph" w:customStyle="1" w:styleId="B1D66B24D97540FBBE2CB9E0B7854002">
    <w:name w:val="B1D66B24D97540FBBE2CB9E0B7854002"/>
    <w:rsid w:val="00122DE8"/>
    <w:pPr>
      <w:ind w:left="720"/>
      <w:contextualSpacing/>
    </w:pPr>
    <w:rPr>
      <w:lang w:eastAsia="zh-CN"/>
    </w:rPr>
  </w:style>
  <w:style w:type="paragraph" w:customStyle="1" w:styleId="9444D330A7964D189D4B36C7B999B03F">
    <w:name w:val="9444D330A7964D189D4B36C7B999B03F"/>
    <w:rsid w:val="00122DE8"/>
    <w:pPr>
      <w:ind w:left="720"/>
      <w:contextualSpacing/>
    </w:pPr>
    <w:rPr>
      <w:lang w:eastAsia="zh-CN"/>
    </w:rPr>
  </w:style>
  <w:style w:type="paragraph" w:customStyle="1" w:styleId="8F8B63B015E1484BBD186F3574D0AA08">
    <w:name w:val="8F8B63B015E1484BBD186F3574D0AA08"/>
    <w:rsid w:val="00122DE8"/>
    <w:pPr>
      <w:ind w:left="720"/>
      <w:contextualSpacing/>
    </w:pPr>
    <w:rPr>
      <w:lang w:eastAsia="zh-CN"/>
    </w:rPr>
  </w:style>
  <w:style w:type="paragraph" w:customStyle="1" w:styleId="484E83C4AAB44A4085CD51A0B61CDC0E">
    <w:name w:val="484E83C4AAB44A4085CD51A0B61CDC0E"/>
    <w:rsid w:val="00122DE8"/>
    <w:pPr>
      <w:ind w:left="720"/>
      <w:contextualSpacing/>
    </w:pPr>
    <w:rPr>
      <w:lang w:eastAsia="zh-CN"/>
    </w:rPr>
  </w:style>
  <w:style w:type="paragraph" w:customStyle="1" w:styleId="C295E6CB22924213A9248518589058D0">
    <w:name w:val="C295E6CB22924213A9248518589058D0"/>
    <w:rsid w:val="00122DE8"/>
    <w:pPr>
      <w:ind w:left="720"/>
      <w:contextualSpacing/>
    </w:pPr>
    <w:rPr>
      <w:lang w:eastAsia="zh-CN"/>
    </w:rPr>
  </w:style>
  <w:style w:type="paragraph" w:customStyle="1" w:styleId="4E6C08A4654D44319EDA12A10A0368121">
    <w:name w:val="4E6C08A4654D44319EDA12A10A0368121"/>
    <w:rsid w:val="00122DE8"/>
    <w:pPr>
      <w:ind w:left="720"/>
      <w:contextualSpacing/>
    </w:pPr>
    <w:rPr>
      <w:lang w:eastAsia="zh-CN"/>
    </w:rPr>
  </w:style>
  <w:style w:type="paragraph" w:customStyle="1" w:styleId="F357E4A02E5B4A8A9E9D81F8602A63B7">
    <w:name w:val="F357E4A02E5B4A8A9E9D81F8602A63B7"/>
    <w:rsid w:val="00122DE8"/>
    <w:rPr>
      <w:lang w:eastAsia="zh-CN"/>
    </w:rPr>
  </w:style>
  <w:style w:type="paragraph" w:customStyle="1" w:styleId="2E679B398104457280262F30451CF269">
    <w:name w:val="2E679B398104457280262F30451CF269"/>
    <w:rsid w:val="00122DE8"/>
    <w:rPr>
      <w:lang w:eastAsia="zh-CN"/>
    </w:rPr>
  </w:style>
  <w:style w:type="paragraph" w:customStyle="1" w:styleId="FC7615BBB87B47D8AD241F6F334243A9">
    <w:name w:val="FC7615BBB87B47D8AD241F6F334243A9"/>
    <w:rsid w:val="00122DE8"/>
    <w:rPr>
      <w:lang w:eastAsia="zh-CN"/>
    </w:rPr>
  </w:style>
  <w:style w:type="paragraph" w:customStyle="1" w:styleId="7E9E7A98F005419BA23EC6F4FBE3856C">
    <w:name w:val="7E9E7A98F005419BA23EC6F4FBE3856C"/>
    <w:rsid w:val="00122DE8"/>
    <w:rPr>
      <w:lang w:eastAsia="zh-CN"/>
    </w:rPr>
  </w:style>
  <w:style w:type="paragraph" w:customStyle="1" w:styleId="03B05D2B7303444B870A3CFFAE02528C">
    <w:name w:val="03B05D2B7303444B870A3CFFAE02528C"/>
    <w:rsid w:val="00122DE8"/>
    <w:rPr>
      <w:lang w:eastAsia="zh-CN"/>
    </w:rPr>
  </w:style>
  <w:style w:type="paragraph" w:customStyle="1" w:styleId="536F368DA82A4DA8913633B6466D6942">
    <w:name w:val="536F368DA82A4DA8913633B6466D6942"/>
    <w:rsid w:val="00122DE8"/>
    <w:rPr>
      <w:lang w:eastAsia="zh-CN"/>
    </w:rPr>
  </w:style>
  <w:style w:type="paragraph" w:customStyle="1" w:styleId="BEA39F97E07346B9B9D29C8245F86CB0">
    <w:name w:val="BEA39F97E07346B9B9D29C8245F86CB0"/>
    <w:rsid w:val="00122DE8"/>
    <w:rPr>
      <w:lang w:eastAsia="zh-CN"/>
    </w:rPr>
  </w:style>
  <w:style w:type="paragraph" w:customStyle="1" w:styleId="564DDCC9EEBB4D8F86A8F4A84206FD81">
    <w:name w:val="564DDCC9EEBB4D8F86A8F4A84206FD81"/>
    <w:rsid w:val="00122DE8"/>
    <w:rPr>
      <w:lang w:eastAsia="zh-CN"/>
    </w:rPr>
  </w:style>
  <w:style w:type="paragraph" w:customStyle="1" w:styleId="5EC1BD331FF643A58C3957FB15AB2635">
    <w:name w:val="5EC1BD331FF643A58C3957FB15AB2635"/>
    <w:rsid w:val="00122DE8"/>
    <w:rPr>
      <w:lang w:eastAsia="zh-CN"/>
    </w:rPr>
  </w:style>
  <w:style w:type="paragraph" w:customStyle="1" w:styleId="1A4B7DC8E3A14A969A6DD2946B09012E">
    <w:name w:val="1A4B7DC8E3A14A969A6DD2946B09012E"/>
    <w:rsid w:val="00122DE8"/>
    <w:rPr>
      <w:lang w:eastAsia="zh-CN"/>
    </w:rPr>
  </w:style>
  <w:style w:type="paragraph" w:customStyle="1" w:styleId="D5F0C3C58A4246C988FE1888C560C40B">
    <w:name w:val="D5F0C3C58A4246C988FE1888C560C40B"/>
    <w:rsid w:val="00122DE8"/>
    <w:rPr>
      <w:lang w:eastAsia="zh-CN"/>
    </w:rPr>
  </w:style>
  <w:style w:type="paragraph" w:customStyle="1" w:styleId="A456EE8E22424020900B075722B6CDB9">
    <w:name w:val="A456EE8E22424020900B075722B6CDB9"/>
    <w:rsid w:val="00122DE8"/>
    <w:rPr>
      <w:lang w:eastAsia="zh-CN"/>
    </w:rPr>
  </w:style>
  <w:style w:type="paragraph" w:customStyle="1" w:styleId="42D435D712AB428383137F07B81A065F">
    <w:name w:val="42D435D712AB428383137F07B81A065F"/>
    <w:rsid w:val="00122DE8"/>
    <w:rPr>
      <w:lang w:eastAsia="zh-CN"/>
    </w:rPr>
  </w:style>
  <w:style w:type="paragraph" w:customStyle="1" w:styleId="8099A80F06324096922391BD2B957476">
    <w:name w:val="8099A80F06324096922391BD2B957476"/>
    <w:rsid w:val="00122DE8"/>
    <w:pPr>
      <w:ind w:left="720"/>
      <w:contextualSpacing/>
    </w:pPr>
    <w:rPr>
      <w:lang w:eastAsia="zh-CN"/>
    </w:rPr>
  </w:style>
  <w:style w:type="paragraph" w:customStyle="1" w:styleId="78E1BC220416409A9C5205BD10D97970">
    <w:name w:val="78E1BC220416409A9C5205BD10D97970"/>
    <w:rsid w:val="00122DE8"/>
    <w:pPr>
      <w:ind w:left="720"/>
      <w:contextualSpacing/>
    </w:pPr>
    <w:rPr>
      <w:lang w:eastAsia="zh-CN"/>
    </w:rPr>
  </w:style>
  <w:style w:type="paragraph" w:customStyle="1" w:styleId="F3360769FDEC4A8C85684563F2222CF2">
    <w:name w:val="F3360769FDEC4A8C85684563F2222CF2"/>
    <w:rsid w:val="00122DE8"/>
    <w:pPr>
      <w:ind w:left="720"/>
      <w:contextualSpacing/>
    </w:pPr>
    <w:rPr>
      <w:lang w:eastAsia="zh-CN"/>
    </w:rPr>
  </w:style>
  <w:style w:type="paragraph" w:customStyle="1" w:styleId="9B4CFE29CACF4A10BA17F119B3792C15">
    <w:name w:val="9B4CFE29CACF4A10BA17F119B3792C15"/>
    <w:rsid w:val="00122DE8"/>
    <w:pPr>
      <w:ind w:left="720"/>
      <w:contextualSpacing/>
    </w:pPr>
    <w:rPr>
      <w:lang w:eastAsia="zh-CN"/>
    </w:rPr>
  </w:style>
  <w:style w:type="paragraph" w:customStyle="1" w:styleId="C24A5E106F5B4953BE466909C37ED84B">
    <w:name w:val="C24A5E106F5B4953BE466909C37ED84B"/>
    <w:rsid w:val="00122DE8"/>
    <w:pPr>
      <w:ind w:left="720"/>
      <w:contextualSpacing/>
    </w:pPr>
    <w:rPr>
      <w:lang w:eastAsia="zh-CN"/>
    </w:rPr>
  </w:style>
  <w:style w:type="paragraph" w:customStyle="1" w:styleId="0C5A4894D91F4A93B9909A7D57EC4470">
    <w:name w:val="0C5A4894D91F4A93B9909A7D57EC4470"/>
    <w:rsid w:val="00122DE8"/>
    <w:pPr>
      <w:ind w:left="720"/>
      <w:contextualSpacing/>
    </w:pPr>
    <w:rPr>
      <w:lang w:eastAsia="zh-CN"/>
    </w:rPr>
  </w:style>
  <w:style w:type="paragraph" w:customStyle="1" w:styleId="D218DD2F002E422F97232C562C772BA7">
    <w:name w:val="D218DD2F002E422F97232C562C772BA7"/>
    <w:rsid w:val="00122DE8"/>
    <w:pPr>
      <w:ind w:left="720"/>
      <w:contextualSpacing/>
    </w:pPr>
    <w:rPr>
      <w:lang w:eastAsia="zh-CN"/>
    </w:rPr>
  </w:style>
  <w:style w:type="paragraph" w:customStyle="1" w:styleId="3DB91E04B2504B8F90B6A4154A317A51">
    <w:name w:val="3DB91E04B2504B8F90B6A4154A317A51"/>
    <w:rsid w:val="00122DE8"/>
    <w:pPr>
      <w:ind w:left="720"/>
      <w:contextualSpacing/>
    </w:pPr>
    <w:rPr>
      <w:lang w:eastAsia="zh-CN"/>
    </w:rPr>
  </w:style>
  <w:style w:type="paragraph" w:customStyle="1" w:styleId="B788FDE85CC945939F873AE05AE9E557">
    <w:name w:val="B788FDE85CC945939F873AE05AE9E557"/>
    <w:rsid w:val="00122DE8"/>
    <w:rPr>
      <w:lang w:eastAsia="zh-CN"/>
    </w:rPr>
  </w:style>
  <w:style w:type="paragraph" w:customStyle="1" w:styleId="E509B68409D04A7696778AFB229CBA4E">
    <w:name w:val="E509B68409D04A7696778AFB229CBA4E"/>
    <w:rsid w:val="00122DE8"/>
    <w:rPr>
      <w:lang w:eastAsia="zh-CN"/>
    </w:rPr>
  </w:style>
  <w:style w:type="paragraph" w:customStyle="1" w:styleId="243560BC5E154DE687394F1D340BAE85">
    <w:name w:val="243560BC5E154DE687394F1D340BAE85"/>
    <w:rsid w:val="00122DE8"/>
    <w:rPr>
      <w:lang w:eastAsia="zh-CN"/>
    </w:rPr>
  </w:style>
  <w:style w:type="paragraph" w:customStyle="1" w:styleId="399D5FD003F14039A96C84E969D3D97A">
    <w:name w:val="399D5FD003F14039A96C84E969D3D97A"/>
    <w:rsid w:val="00122DE8"/>
    <w:rPr>
      <w:lang w:eastAsia="zh-CN"/>
    </w:rPr>
  </w:style>
  <w:style w:type="paragraph" w:customStyle="1" w:styleId="F3B8C028EEE243608F9C7C1643CA78AA">
    <w:name w:val="F3B8C028EEE243608F9C7C1643CA78AA"/>
    <w:rsid w:val="00122DE8"/>
    <w:rPr>
      <w:lang w:eastAsia="zh-CN"/>
    </w:rPr>
  </w:style>
  <w:style w:type="paragraph" w:customStyle="1" w:styleId="CF7A3BD33E80407FBA2636A20015B720">
    <w:name w:val="CF7A3BD33E80407FBA2636A20015B720"/>
    <w:rsid w:val="00122DE8"/>
    <w:rPr>
      <w:lang w:eastAsia="zh-CN"/>
    </w:rPr>
  </w:style>
  <w:style w:type="paragraph" w:customStyle="1" w:styleId="D4D76D1D5DCD49CFA3B94B8411854011">
    <w:name w:val="D4D76D1D5DCD49CFA3B94B8411854011"/>
    <w:rsid w:val="00122DE8"/>
    <w:rPr>
      <w:lang w:eastAsia="zh-CN"/>
    </w:rPr>
  </w:style>
  <w:style w:type="paragraph" w:customStyle="1" w:styleId="2A1F708D549441DCBA3FABDFD3AD57D5">
    <w:name w:val="2A1F708D549441DCBA3FABDFD3AD57D5"/>
    <w:rsid w:val="00122DE8"/>
    <w:rPr>
      <w:lang w:eastAsia="zh-CN"/>
    </w:rPr>
  </w:style>
  <w:style w:type="paragraph" w:customStyle="1" w:styleId="6EC086B6E97B4BC98A25E5FE854B6D1F">
    <w:name w:val="6EC086B6E97B4BC98A25E5FE854B6D1F"/>
    <w:rsid w:val="00122DE8"/>
    <w:rPr>
      <w:lang w:eastAsia="zh-CN"/>
    </w:rPr>
  </w:style>
  <w:style w:type="paragraph" w:customStyle="1" w:styleId="E55D7BA7639B406D80D67208106B8E5F">
    <w:name w:val="E55D7BA7639B406D80D67208106B8E5F"/>
    <w:rsid w:val="00122DE8"/>
    <w:rPr>
      <w:lang w:eastAsia="zh-CN"/>
    </w:rPr>
  </w:style>
  <w:style w:type="paragraph" w:customStyle="1" w:styleId="CDDC96EEFD90490C8B36B1307A34BF2C">
    <w:name w:val="CDDC96EEFD90490C8B36B1307A34BF2C"/>
    <w:rsid w:val="00122DE8"/>
    <w:rPr>
      <w:lang w:eastAsia="zh-CN"/>
    </w:rPr>
  </w:style>
  <w:style w:type="paragraph" w:customStyle="1" w:styleId="A9A4932E4D914512900BC35E47B08A8F">
    <w:name w:val="A9A4932E4D914512900BC35E47B08A8F"/>
    <w:rsid w:val="00122DE8"/>
    <w:rPr>
      <w:lang w:eastAsia="zh-CN"/>
    </w:rPr>
  </w:style>
  <w:style w:type="paragraph" w:customStyle="1" w:styleId="628B6DB5B0E14595ABFD2921AD0F91DE">
    <w:name w:val="628B6DB5B0E14595ABFD2921AD0F91DE"/>
    <w:rsid w:val="00122DE8"/>
    <w:pPr>
      <w:ind w:left="720"/>
      <w:contextualSpacing/>
    </w:pPr>
    <w:rPr>
      <w:lang w:eastAsia="zh-CN"/>
    </w:rPr>
  </w:style>
  <w:style w:type="paragraph" w:customStyle="1" w:styleId="B45040434BE444749493AC3A945F5801">
    <w:name w:val="B45040434BE444749493AC3A945F5801"/>
    <w:rsid w:val="00122DE8"/>
    <w:pPr>
      <w:ind w:left="720"/>
      <w:contextualSpacing/>
    </w:pPr>
    <w:rPr>
      <w:lang w:eastAsia="zh-CN"/>
    </w:rPr>
  </w:style>
  <w:style w:type="paragraph" w:customStyle="1" w:styleId="8A9F16AA44814117936C9D4E9D518147">
    <w:name w:val="8A9F16AA44814117936C9D4E9D518147"/>
    <w:rsid w:val="00122DE8"/>
    <w:pPr>
      <w:ind w:left="720"/>
      <w:contextualSpacing/>
    </w:pPr>
    <w:rPr>
      <w:lang w:eastAsia="zh-CN"/>
    </w:rPr>
  </w:style>
  <w:style w:type="paragraph" w:customStyle="1" w:styleId="56B8D595A880472BB91513705749D814">
    <w:name w:val="56B8D595A880472BB91513705749D814"/>
    <w:rsid w:val="00122DE8"/>
    <w:pPr>
      <w:ind w:left="720"/>
      <w:contextualSpacing/>
    </w:pPr>
    <w:rPr>
      <w:lang w:eastAsia="zh-CN"/>
    </w:rPr>
  </w:style>
  <w:style w:type="paragraph" w:customStyle="1" w:styleId="6A5128F3AF514EC78109B068814F0594">
    <w:name w:val="6A5128F3AF514EC78109B068814F0594"/>
    <w:rsid w:val="00122DE8"/>
    <w:rPr>
      <w:lang w:eastAsia="zh-CN"/>
    </w:rPr>
  </w:style>
  <w:style w:type="paragraph" w:customStyle="1" w:styleId="065C668B9DC1492D9AB1FDA345ECB3D2">
    <w:name w:val="065C668B9DC1492D9AB1FDA345ECB3D2"/>
    <w:rsid w:val="00122DE8"/>
    <w:pPr>
      <w:ind w:left="720"/>
      <w:contextualSpacing/>
    </w:pPr>
    <w:rPr>
      <w:lang w:eastAsia="zh-CN"/>
    </w:rPr>
  </w:style>
  <w:style w:type="paragraph" w:customStyle="1" w:styleId="CBDCCD40418F4D9D93048020F342927D">
    <w:name w:val="CBDCCD40418F4D9D93048020F342927D"/>
    <w:rsid w:val="00122DE8"/>
    <w:pPr>
      <w:ind w:left="720"/>
      <w:contextualSpacing/>
    </w:pPr>
    <w:rPr>
      <w:lang w:eastAsia="zh-CN"/>
    </w:rPr>
  </w:style>
  <w:style w:type="paragraph" w:customStyle="1" w:styleId="CFBBD860BD114870AEFD2CABE6D21743">
    <w:name w:val="CFBBD860BD114870AEFD2CABE6D21743"/>
    <w:rsid w:val="00122DE8"/>
    <w:rPr>
      <w:lang w:eastAsia="zh-CN"/>
    </w:rPr>
  </w:style>
  <w:style w:type="paragraph" w:customStyle="1" w:styleId="4D6494B7802A484B983E49E776D29828">
    <w:name w:val="4D6494B7802A484B983E49E776D29828"/>
    <w:rsid w:val="00122DE8"/>
    <w:rPr>
      <w:lang w:eastAsia="zh-CN"/>
    </w:rPr>
  </w:style>
  <w:style w:type="paragraph" w:customStyle="1" w:styleId="08F146C02C8F4FA1A762BDD21A2A7708">
    <w:name w:val="08F146C02C8F4FA1A762BDD21A2A7708"/>
    <w:rsid w:val="00122DE8"/>
    <w:rPr>
      <w:lang w:eastAsia="zh-CN"/>
    </w:rPr>
  </w:style>
  <w:style w:type="paragraph" w:customStyle="1" w:styleId="853FD225310D4B858C2E27F92C0EE6C4">
    <w:name w:val="853FD225310D4B858C2E27F92C0EE6C4"/>
    <w:rsid w:val="00122DE8"/>
    <w:rPr>
      <w:lang w:eastAsia="zh-CN"/>
    </w:rPr>
  </w:style>
  <w:style w:type="paragraph" w:customStyle="1" w:styleId="F7E42543BC7D4A18ADD60CCFDBD3A69A">
    <w:name w:val="F7E42543BC7D4A18ADD60CCFDBD3A69A"/>
    <w:rsid w:val="00122DE8"/>
    <w:rPr>
      <w:lang w:eastAsia="zh-CN"/>
    </w:rPr>
  </w:style>
  <w:style w:type="paragraph" w:customStyle="1" w:styleId="52156AA985584B9CA055E4659990F872">
    <w:name w:val="52156AA985584B9CA055E4659990F872"/>
    <w:rsid w:val="00122DE8"/>
    <w:rPr>
      <w:lang w:eastAsia="zh-CN"/>
    </w:rPr>
  </w:style>
  <w:style w:type="paragraph" w:customStyle="1" w:styleId="57C6BA2902284491AECBF0700388D665">
    <w:name w:val="57C6BA2902284491AECBF0700388D665"/>
    <w:rsid w:val="00122DE8"/>
    <w:rPr>
      <w:lang w:eastAsia="zh-CN"/>
    </w:rPr>
  </w:style>
  <w:style w:type="paragraph" w:customStyle="1" w:styleId="3EC4924314B146DD8FC04A2EC5BC343C">
    <w:name w:val="3EC4924314B146DD8FC04A2EC5BC343C"/>
    <w:rsid w:val="00122DE8"/>
    <w:rPr>
      <w:lang w:eastAsia="zh-CN"/>
    </w:rPr>
  </w:style>
  <w:style w:type="paragraph" w:customStyle="1" w:styleId="BD0EFBAC52724FA0A36FDE7CA5EEA0CB">
    <w:name w:val="BD0EFBAC52724FA0A36FDE7CA5EEA0CB"/>
    <w:rsid w:val="00122DE8"/>
    <w:rPr>
      <w:lang w:eastAsia="zh-CN"/>
    </w:rPr>
  </w:style>
  <w:style w:type="paragraph" w:customStyle="1" w:styleId="AFDE0E4F2F244DA598F4350BB032CE6B">
    <w:name w:val="AFDE0E4F2F244DA598F4350BB032CE6B"/>
    <w:rsid w:val="00122DE8"/>
    <w:rPr>
      <w:lang w:eastAsia="zh-CN"/>
    </w:rPr>
  </w:style>
  <w:style w:type="paragraph" w:customStyle="1" w:styleId="3AF6DA7EB31E4FF787B05E114E20D6DE">
    <w:name w:val="3AF6DA7EB31E4FF787B05E114E20D6DE"/>
    <w:rsid w:val="00122DE8"/>
    <w:rPr>
      <w:lang w:eastAsia="zh-CN"/>
    </w:rPr>
  </w:style>
  <w:style w:type="paragraph" w:customStyle="1" w:styleId="150058DA5C6346EA95E2AD18A0A73B4C">
    <w:name w:val="150058DA5C6346EA95E2AD18A0A73B4C"/>
    <w:rsid w:val="00122DE8"/>
    <w:rPr>
      <w:lang w:eastAsia="zh-CN"/>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Workflow xmlns="3a90f38b-cee7-4289-b705-21e4ceceb96b">
      <Url xsi:nil="true"/>
      <Description xsi:nil="true"/>
    </Workflow>
    <b1f4bea4dbaa4479a68e8cee40e226b9 xmlns="3a90f38b-cee7-4289-b705-21e4ceceb96b">
      <Terms xmlns="http://schemas.microsoft.com/office/infopath/2007/PartnerControls"/>
    </b1f4bea4dbaa4479a68e8cee40e226b9>
    <pb016fef86a642189c1d23bc7cb88f0e xmlns="3a90f38b-cee7-4289-b705-21e4ceceb96b">
      <Terms xmlns="http://schemas.microsoft.com/office/infopath/2007/PartnerControls">
        <TermInfo xmlns="http://schemas.microsoft.com/office/infopath/2007/PartnerControls">
          <TermName xmlns="http://schemas.microsoft.com/office/infopath/2007/PartnerControls">Financial Supervision</TermName>
          <TermId xmlns="http://schemas.microsoft.com/office/infopath/2007/PartnerControls">58a8c56a-cf57-46b7-9144-3c93db1f5192</TermId>
        </TermInfo>
      </Terms>
    </pb016fef86a642189c1d23bc7cb88f0e>
    <h63e849b28044e64bfbe5f5fa7b8c866 xmlns="3a90f38b-cee7-4289-b705-21e4ceceb96b">
      <Terms xmlns="http://schemas.microsoft.com/office/infopath/2007/PartnerControls">
        <TermInfo xmlns="http://schemas.microsoft.com/office/infopath/2007/PartnerControls">
          <TermName xmlns="http://schemas.microsoft.com/office/infopath/2007/PartnerControls">Financial Supervision Group</TermName>
          <TermId xmlns="http://schemas.microsoft.com/office/infopath/2007/PartnerControls">acc57ee6-0124-4bd1-a004-8f4d4c2beed9</TermId>
        </TermInfo>
      </Terms>
    </h63e849b28044e64bfbe5f5fa7b8c866>
    <TaxCatchAll xmlns="3a90f38b-cee7-4289-b705-21e4ceceb96b">
      <Value>20</Value>
      <Value>60</Value>
      <Value>42</Value>
      <Value>262</Value>
      <Value>4</Value>
      <Value>3</Value>
    </TaxCatchAll>
    <a2b7da5d9b994f938881636f0a7c63d6 xmlns="3a90f38b-cee7-4289-b705-21e4ceceb96b">
      <Terms xmlns="http://schemas.microsoft.com/office/infopath/2007/PartnerControls"/>
    </a2b7da5d9b994f938881636f0a7c63d6>
    <g5d17599f0654139ac247b509bd42854 xmlns="3a90f38b-cee7-4289-b705-21e4ceceb96b">
      <Terms xmlns="http://schemas.microsoft.com/office/infopath/2007/PartnerControls">
        <TermInfo xmlns="http://schemas.microsoft.com/office/infopath/2007/PartnerControls">
          <TermName xmlns="http://schemas.microsoft.com/office/infopath/2007/PartnerControls">Official (Open)</TermName>
          <TermId xmlns="http://schemas.microsoft.com/office/infopath/2007/PartnerControls">ba225ab5-043e-4916-878d-e6deac2920c5</TermId>
        </TermInfo>
      </Terms>
    </g5d17599f0654139ac247b509bd42854>
    <h6ac82fb60e7404bb7825d9f5fed2f8a xmlns="3a90f38b-cee7-4289-b705-21e4ceceb96b">
      <Terms xmlns="http://schemas.microsoft.com/office/infopath/2007/PartnerControls"/>
    </h6ac82fb60e7404bb7825d9f5fed2f8a>
    <ee94ffbfe3174827a439912fa17811b9 xmlns="3a90f38b-cee7-4289-b705-21e4ceceb96b">
      <Terms xmlns="http://schemas.microsoft.com/office/infopath/2007/PartnerControls"/>
    </ee94ffbfe3174827a439912fa17811b9>
    <c569feee562949f193efcc6c33983d2e xmlns="3a90f38b-cee7-4289-b705-21e4ceceb96b">
      <Terms xmlns="http://schemas.microsoft.com/office/infopath/2007/PartnerControls">
        <TermInfo xmlns="http://schemas.microsoft.com/office/infopath/2007/PartnerControls">
          <TermName xmlns="http://schemas.microsoft.com/office/infopath/2007/PartnerControls">Forms</TermName>
          <TermId xmlns="http://schemas.microsoft.com/office/infopath/2007/PartnerControls">6ed3f809-db4a-413f-875a-63ed64d559ff</TermId>
        </TermInfo>
      </Terms>
    </c569feee562949f193efcc6c33983d2e>
    <Document_x0020_Date xmlns="3a90f38b-cee7-4289-b705-21e4ceceb96b" xsi:nil="true"/>
    <_dlc_DocId xmlns="3a90f38b-cee7-4289-b705-21e4ceceb96b">f7baf72b-f76a-443a-8b18-515b76c2a9b1</_dlc_DocId>
    <_dlc_DocIdUrl xmlns="3a90f38b-cee7-4289-b705-21e4ceceb96b">
      <Url>https://home.dms.mas.gov.sg/_layouts/15/MASGlobalID/DocAveRedirect.aspx?DocId=f7baf72b-f76a-443a-8b18-515b76c2a9b1&amp;SiteID=c32cb1e5-ac9a-4aa9-8f72-66fcdc05c2e3_d7d9bf21-4b79-44b4-8f02-3f0fd3648914</Url>
      <Description>f7baf72b-f76a-443a-8b18-515b76c2a9b1</Description>
    </_dlc_DocIdUrl>
    <_dlc_DocIdPersistId xmlns="3a90f38b-cee7-4289-b705-21e4ceceb96b" xsi:nil="true"/>
    <IconOverlay xmlns="http://schemas.microsoft.com/sharepoint/v4" xsi:nil="true"/>
    <ISF_x0020_Classification xmlns="3a90f38b-cee7-4289-b705-21e4ceceb96b">Non-Sensitive</ISF_x0020_Classification>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afabadb4-2257-48ec-869f-64421b8f49cd" ContentTypeId="0x0101003618E443DE96424ABE734F4442FBF2B301" PreviousValue="false"/>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MAS Team Document" ma:contentTypeID="0x0101003618E443DE96424ABE734F4442FBF2B30100A93FD0CBE141CE489F5839B0CDCD397F" ma:contentTypeVersion="68" ma:contentTypeDescription="Create a new document specific to MAS Team Collaboration." ma:contentTypeScope="" ma:versionID="fe85c1d706cb1b58a2bc443130cb1e4b">
  <xsd:schema xmlns:xsd="http://www.w3.org/2001/XMLSchema" xmlns:xs="http://www.w3.org/2001/XMLSchema" xmlns:p="http://schemas.microsoft.com/office/2006/metadata/properties" xmlns:ns2="3a90f38b-cee7-4289-b705-21e4ceceb96b" xmlns:ns4="d7d9bf21-4b79-44b4-8f02-3f0fd3648914" xmlns:ns5="http://schemas.microsoft.com/sharepoint/v4" targetNamespace="http://schemas.microsoft.com/office/2006/metadata/properties" ma:root="true" ma:fieldsID="7b9dea38c8dd263fccd6377797507f47" ns2:_="" ns4:_="" ns5:_="">
    <xsd:import namespace="3a90f38b-cee7-4289-b705-21e4ceceb96b"/>
    <xsd:import namespace="d7d9bf21-4b79-44b4-8f02-3f0fd3648914"/>
    <xsd:import namespace="http://schemas.microsoft.com/sharepoint/v4"/>
    <xsd:element name="properties">
      <xsd:complexType>
        <xsd:sequence>
          <xsd:element name="documentManagement">
            <xsd:complexType>
              <xsd:all>
                <xsd:element ref="ns2:ISF_x0020_Classification"/>
                <xsd:element ref="ns2:Document_x0020_Date" minOccurs="0"/>
                <xsd:element ref="ns2:TaxCatchAllLabel" minOccurs="0"/>
                <xsd:element ref="ns2:c569feee562949f193efcc6c33983d2e" minOccurs="0"/>
                <xsd:element ref="ns2:g5d17599f0654139ac247b509bd42854" minOccurs="0"/>
                <xsd:element ref="ns2:Workflow" minOccurs="0"/>
                <xsd:element ref="ns2:a2b7da5d9b994f938881636f0a7c63d6" minOccurs="0"/>
                <xsd:element ref="ns2:_dlc_DocId" minOccurs="0"/>
                <xsd:element ref="ns2:ee94ffbfe3174827a439912fa17811b9" minOccurs="0"/>
                <xsd:element ref="ns2:_dlc_DocIdUrl" minOccurs="0"/>
                <xsd:element ref="ns2:b1f4bea4dbaa4479a68e8cee40e226b9" minOccurs="0"/>
                <xsd:element ref="ns2:_dlc_DocIdPersistId" minOccurs="0"/>
                <xsd:element ref="ns2:h6ac82fb60e7404bb7825d9f5fed2f8a" minOccurs="0"/>
                <xsd:element ref="ns2:pb016fef86a642189c1d23bc7cb88f0e" minOccurs="0"/>
                <xsd:element ref="ns2:h63e849b28044e64bfbe5f5fa7b8c866" minOccurs="0"/>
                <xsd:element ref="ns2:TaxCatchAll" minOccurs="0"/>
                <xsd:element ref="ns4:SharedWithUsers" minOccurs="0"/>
                <xsd:element ref="ns5: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90f38b-cee7-4289-b705-21e4ceceb96b" elementFormDefault="qualified">
    <xsd:import namespace="http://schemas.microsoft.com/office/2006/documentManagement/types"/>
    <xsd:import namespace="http://schemas.microsoft.com/office/infopath/2007/PartnerControls"/>
    <xsd:element name="ISF_x0020_Classification" ma:index="5" ma:displayName="ISF Classification" ma:format="Dropdown" ma:internalName="ISF_x0020_Classification" ma:readOnly="false">
      <xsd:simpleType>
        <xsd:restriction base="dms:Choice">
          <xsd:enumeration value="Sensitive (High)"/>
          <xsd:enumeration value="Sensitive (Normal)"/>
          <xsd:enumeration value="Non-Sensitive"/>
        </xsd:restriction>
      </xsd:simpleType>
    </xsd:element>
    <xsd:element name="Document_x0020_Date" ma:index="6" nillable="true" ma:displayName="Document Date" ma:default="[today]" ma:format="DateOnly" ma:internalName="Document_x0020_Date">
      <xsd:simpleType>
        <xsd:restriction base="dms:DateTime"/>
      </xsd:simpleType>
    </xsd:element>
    <xsd:element name="TaxCatchAllLabel" ma:index="13" nillable="true" ma:displayName="Taxonomy Catch All Column1" ma:hidden="true" ma:list="{c8198ade-5873-429e-9c3f-46d2f165db24}" ma:internalName="TaxCatchAllLabel" ma:readOnly="true" ma:showField="CatchAllDataLabel" ma:web="d7d9bf21-4b79-44b4-8f02-3f0fd3648914">
      <xsd:complexType>
        <xsd:complexContent>
          <xsd:extension base="dms:MultiChoiceLookup">
            <xsd:sequence>
              <xsd:element name="Value" type="dms:Lookup" maxOccurs="unbounded" minOccurs="0" nillable="true"/>
            </xsd:sequence>
          </xsd:extension>
        </xsd:complexContent>
      </xsd:complexType>
    </xsd:element>
    <xsd:element name="c569feee562949f193efcc6c33983d2e" ma:index="15" ma:taxonomy="true" ma:internalName="c569feee562949f193efcc6c33983d2e" ma:taxonomyFieldName="Document_x0020_Type" ma:displayName="Document Type" ma:default="" ma:fieldId="{c569feee-5629-49f1-93ef-cc6c33983d2e}" ma:sspId="afabadb4-2257-48ec-869f-64421b8f49cd" ma:termSetId="517dae02-1ab1-4993-aae9-22f62c9845ab" ma:anchorId="00000000-0000-0000-0000-000000000000" ma:open="false" ma:isKeyword="false">
      <xsd:complexType>
        <xsd:sequence>
          <xsd:element ref="pc:Terms" minOccurs="0" maxOccurs="1"/>
        </xsd:sequence>
      </xsd:complexType>
    </xsd:element>
    <xsd:element name="g5d17599f0654139ac247b509bd42854" ma:index="17" ma:taxonomy="true" ma:internalName="g5d17599f0654139ac247b509bd42854" ma:taxonomyFieldName="Security_x0020_Classification" ma:displayName="RCST Classification" ma:readOnly="false" ma:default="" ma:fieldId="{05d17599-f065-4139-ac24-7b509bd42854}" ma:sspId="afabadb4-2257-48ec-869f-64421b8f49cd" ma:termSetId="b00b6dbf-39ae-4d84-a129-f0bacf0fa746" ma:anchorId="00000000-0000-0000-0000-000000000000" ma:open="false" ma:isKeyword="false">
      <xsd:complexType>
        <xsd:sequence>
          <xsd:element ref="pc:Terms" minOccurs="0" maxOccurs="1"/>
        </xsd:sequence>
      </xsd:complexType>
    </xsd:element>
    <xsd:element name="Workflow" ma:index="20" nillable="true" ma:displayName="Workflow" ma:format="Hyperlink" ma:hidden="true" ma:internalName="Workflow"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a2b7da5d9b994f938881636f0a7c63d6" ma:index="22" nillable="true" ma:taxonomy="true" ma:internalName="a2b7da5d9b994f938881636f0a7c63d6" ma:taxonomyFieldName="Projects" ma:displayName="Projects" ma:default="" ma:fieldId="{a2b7da5d-9b99-4f93-8881-636f0a7c63d6}" ma:taxonomyMulti="true" ma:sspId="afabadb4-2257-48ec-869f-64421b8f49cd" ma:termSetId="5fe96bc1-6189-41c9-b83e-08cb0563998d" ma:anchorId="00000000-0000-0000-0000-000000000000" ma:open="false" ma:isKeyword="false">
      <xsd:complexType>
        <xsd:sequence>
          <xsd:element ref="pc:Terms" minOccurs="0" maxOccurs="1"/>
        </xsd:sequence>
      </xsd:complex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ee94ffbfe3174827a439912fa17811b9" ma:index="24" nillable="true" ma:taxonomy="true" ma:internalName="ee94ffbfe3174827a439912fa17811b9" ma:taxonomyFieldName="Subjects" ma:displayName="Subjects" ma:default="" ma:fieldId="{ee94ffbf-e317-4827-a439-912fa17811b9}" ma:taxonomyMulti="true" ma:sspId="afabadb4-2257-48ec-869f-64421b8f49cd" ma:termSetId="d8b55116-fb8b-4ce5-bb6d-7615087702dd" ma:anchorId="00000000-0000-0000-0000-000000000000" ma:open="false" ma:isKeyword="false">
      <xsd:complexType>
        <xsd:sequence>
          <xsd:element ref="pc:Terms" minOccurs="0" maxOccurs="1"/>
        </xsd:sequence>
      </xsd:complex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b1f4bea4dbaa4479a68e8cee40e226b9" ma:index="26" nillable="true" ma:taxonomy="true" ma:internalName="b1f4bea4dbaa4479a68e8cee40e226b9" ma:taxonomyFieldName="Events" ma:displayName="Events" ma:default="" ma:fieldId="{b1f4bea4-dbaa-4479-a68e-8cee40e226b9}" ma:taxonomyMulti="true" ma:sspId="afabadb4-2257-48ec-869f-64421b8f49cd" ma:termSetId="ae8532c2-1b69-4678-b6a3-43209a99ff84" ma:anchorId="00000000-0000-0000-0000-000000000000" ma:open="false" ma:isKeyword="false">
      <xsd:complexType>
        <xsd:sequence>
          <xsd:element ref="pc:Terms" minOccurs="0" maxOccurs="1"/>
        </xsd:sequence>
      </xsd:complexType>
    </xsd:element>
    <xsd:element name="_dlc_DocIdPersistId" ma:index="27" nillable="true" ma:displayName="Persist ID" ma:description="Keep ID on add." ma:hidden="true" ma:internalName="_dlc_DocIdPersistId" ma:readOnly="true">
      <xsd:simpleType>
        <xsd:restriction base="dms:Boolean"/>
      </xsd:simpleType>
    </xsd:element>
    <xsd:element name="h6ac82fb60e7404bb7825d9f5fed2f8a" ma:index="28" nillable="true" ma:taxonomy="true" ma:internalName="h6ac82fb60e7404bb7825d9f5fed2f8a" ma:taxonomyFieldName="Geographical" ma:displayName="Geographical" ma:default="" ma:fieldId="{16ac82fb-60e7-404b-b782-5d9f5fed2f8a}" ma:taxonomyMulti="true" ma:sspId="afabadb4-2257-48ec-869f-64421b8f49cd" ma:termSetId="7858cba8-e863-431c-a109-bcc6b0c9a353" ma:anchorId="00000000-0000-0000-0000-000000000000" ma:open="false" ma:isKeyword="false">
      <xsd:complexType>
        <xsd:sequence>
          <xsd:element ref="pc:Terms" minOccurs="0" maxOccurs="1"/>
        </xsd:sequence>
      </xsd:complexType>
    </xsd:element>
    <xsd:element name="pb016fef86a642189c1d23bc7cb88f0e" ma:index="29" ma:taxonomy="true" ma:internalName="pb016fef86a642189c1d23bc7cb88f0e" ma:taxonomyFieldName="Business_x0020_Functions" ma:displayName="Business Functions" ma:default="" ma:fieldId="{9b016fef-86a6-4218-9c1d-23bc7cb88f0e}" ma:sspId="afabadb4-2257-48ec-869f-64421b8f49cd" ma:termSetId="de72b2be-0a69-4604-8964-d6861f8eac42" ma:anchorId="00000000-0000-0000-0000-000000000000" ma:open="false" ma:isKeyword="false">
      <xsd:complexType>
        <xsd:sequence>
          <xsd:element ref="pc:Terms" minOccurs="0" maxOccurs="1"/>
        </xsd:sequence>
      </xsd:complexType>
    </xsd:element>
    <xsd:element name="h63e849b28044e64bfbe5f5fa7b8c866" ma:index="30" nillable="true" ma:taxonomy="true" ma:internalName="h63e849b28044e64bfbe5f5fa7b8c866" ma:taxonomyFieldName="Organisations" ma:displayName="Organisations" ma:default="" ma:fieldId="{163e849b-2804-4e64-bfbe-5f5fa7b8c866}" ma:taxonomyMulti="true" ma:sspId="afabadb4-2257-48ec-869f-64421b8f49cd" ma:termSetId="f1947048-467f-4973-9028-c91de76bba85" ma:anchorId="00000000-0000-0000-0000-000000000000" ma:open="false" ma:isKeyword="false">
      <xsd:complexType>
        <xsd:sequence>
          <xsd:element ref="pc:Terms" minOccurs="0" maxOccurs="1"/>
        </xsd:sequence>
      </xsd:complexType>
    </xsd:element>
    <xsd:element name="TaxCatchAll" ma:index="31" nillable="true" ma:displayName="Taxonomy Catch All Column" ma:hidden="true" ma:list="{c8198ade-5873-429e-9c3f-46d2f165db24}" ma:internalName="TaxCatchAll" ma:showField="CatchAllData" ma:web="d7d9bf21-4b79-44b4-8f02-3f0fd364891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7d9bf21-4b79-44b4-8f02-3f0fd3648914" elementFormDefault="qualified">
    <xsd:import namespace="http://schemas.microsoft.com/office/2006/documentManagement/types"/>
    <xsd:import namespace="http://schemas.microsoft.com/office/infopath/2007/PartnerControls"/>
    <xsd:element name="SharedWithUsers" ma:index="3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4"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7" ma:displayName="Author"/>
        <xsd:element ref="dcterms:created" minOccurs="0" maxOccurs="1"/>
        <xsd:element ref="dc:identifier" minOccurs="0" maxOccurs="1"/>
        <xsd:element name="contentType" minOccurs="0" maxOccurs="1" type="xsd:string" ma:index="1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95677CA8-01F5-48F4-A70F-78DFB4417512}">
  <ds:schemaRefs>
    <ds:schemaRef ds:uri="http://schemas.microsoft.com/office/2006/metadata/properties"/>
    <ds:schemaRef ds:uri="http://schemas.microsoft.com/office/infopath/2007/PartnerControls"/>
    <ds:schemaRef ds:uri="3a90f38b-cee7-4289-b705-21e4ceceb96b"/>
    <ds:schemaRef ds:uri="http://schemas.microsoft.com/sharepoint/v4"/>
  </ds:schemaRefs>
</ds:datastoreItem>
</file>

<file path=customXml/itemProps2.xml><?xml version="1.0" encoding="utf-8"?>
<ds:datastoreItem xmlns:ds="http://schemas.openxmlformats.org/officeDocument/2006/customXml" ds:itemID="{D70786F8-3B61-4999-9829-6B12DACF87F0}">
  <ds:schemaRefs>
    <ds:schemaRef ds:uri="http://schemas.microsoft.com/sharepoint/v3/contenttype/forms"/>
  </ds:schemaRefs>
</ds:datastoreItem>
</file>

<file path=customXml/itemProps3.xml><?xml version="1.0" encoding="utf-8"?>
<ds:datastoreItem xmlns:ds="http://schemas.openxmlformats.org/officeDocument/2006/customXml" ds:itemID="{1D55EBD5-1A39-443A-B19F-68ACB765916F}">
  <ds:schemaRefs>
    <ds:schemaRef ds:uri="Microsoft.SharePoint.Taxonomy.ContentTypeSync"/>
  </ds:schemaRefs>
</ds:datastoreItem>
</file>

<file path=customXml/itemProps4.xml><?xml version="1.0" encoding="utf-8"?>
<ds:datastoreItem xmlns:ds="http://schemas.openxmlformats.org/officeDocument/2006/customXml" ds:itemID="{20B75E34-1F11-4C49-82EB-E8547FEE4807}">
  <ds:schemaRefs>
    <ds:schemaRef ds:uri="http://schemas.openxmlformats.org/officeDocument/2006/bibliography"/>
  </ds:schemaRefs>
</ds:datastoreItem>
</file>

<file path=customXml/itemProps5.xml><?xml version="1.0" encoding="utf-8"?>
<ds:datastoreItem xmlns:ds="http://schemas.openxmlformats.org/officeDocument/2006/customXml" ds:itemID="{4283AD45-604F-449B-AC82-F2881EA507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90f38b-cee7-4289-b705-21e4ceceb96b"/>
    <ds:schemaRef ds:uri="d7d9bf21-4b79-44b4-8f02-3f0fd364891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D8CCB811-14BF-4322-9ED6-50635A792E7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14</Pages>
  <Words>4291</Words>
  <Characters>20600</Characters>
  <Application>Microsoft Office Word</Application>
  <DocSecurity>0</DocSecurity>
  <Lines>895</Lines>
  <Paragraphs>469</Paragraphs>
  <ScaleCrop>false</ScaleCrop>
  <HeadingPairs>
    <vt:vector size="2" baseType="variant">
      <vt:variant>
        <vt:lpstr>Title</vt:lpstr>
      </vt:variant>
      <vt:variant>
        <vt:i4>1</vt:i4>
      </vt:variant>
    </vt:vector>
  </HeadingPairs>
  <TitlesOfParts>
    <vt:vector size="1" baseType="lpstr">
      <vt:lpstr/>
    </vt:vector>
  </TitlesOfParts>
  <Company>WOG ICT</Company>
  <LinksUpToDate>false</LinksUpToDate>
  <CharactersWithSpaces>24422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Victoria GOH (MAS)</dc:creator>
  <cp:keywords/>
  <dc:description/>
  <cp:lastModifiedBy>Victoria GOH (MAS)</cp:lastModifiedBy>
  <cp:revision>7</cp:revision>
  <cp:lastPrinted>2023-02-01T08:14:00Z</cp:lastPrinted>
  <dcterms:created xsi:type="dcterms:W3CDTF">2026-06-04T02:52:00Z</dcterms:created>
  <dcterms:modified xsi:type="dcterms:W3CDTF">2026-06-04T03:07:00Z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0x0101003618E443DE96424ABE734F4442FBF2B30100A93FD0CBE141CE489F5839B0CDCD397F</vt:lpwstr>
  </property>
  <property fmtid="{D5CDD505-2E9C-101B-9397-08002B2CF9AE}" pid="3" name="Security Classification">
    <vt:lpwstr>4;#Restricted|86c47f45-3406-42c4-a9a0-f1318f859c90</vt:lpwstr>
  </property>
  <property fmtid="{D5CDD505-2E9C-101B-9397-08002B2CF9AE}" pid="4" name="Business Functions">
    <vt:lpwstr>3;#Financial Supervision|58a8c56a-cf57-46b7-9144-3c93db1f5192</vt:lpwstr>
  </property>
  <property fmtid="{D5CDD505-2E9C-101B-9397-08002B2CF9AE}" pid="5" name="_dlc_DocIdItemGuid">
    <vt:lpwstr>f7baf72b-f76a-443a-8b18-515b76c2a9b1</vt:lpwstr>
  </property>
  <property fmtid="{D5CDD505-2E9C-101B-9397-08002B2CF9AE}" pid="6" name="Projects">
    <vt:lpwstr/>
  </property>
  <property fmtid="{D5CDD505-2E9C-101B-9397-08002B2CF9AE}" pid="7" name="Geographical">
    <vt:lpwstr/>
  </property>
  <property fmtid="{D5CDD505-2E9C-101B-9397-08002B2CF9AE}" pid="8" name="Document Type">
    <vt:lpwstr>42;#Forms|6ed3f809-db4a-413f-875a-63ed64d559ff</vt:lpwstr>
  </property>
  <property fmtid="{D5CDD505-2E9C-101B-9397-08002B2CF9AE}" pid="9" name="Subjects">
    <vt:lpwstr/>
  </property>
  <property fmtid="{D5CDD505-2E9C-101B-9397-08002B2CF9AE}" pid="10" name="Events">
    <vt:lpwstr/>
  </property>
  <property fmtid="{D5CDD505-2E9C-101B-9397-08002B2CF9AE}" pid="11" name="Organisations">
    <vt:lpwstr>60;#Financial Supervision Group|acc57ee6-0124-4bd1-a004-8f4d4c2beed9</vt:lpwstr>
  </property>
  <property fmtid="{D5CDD505-2E9C-101B-9397-08002B2CF9AE}" pid="12" name="Order">
    <vt:r8>5968600</vt:r8>
  </property>
  <property fmtid="{D5CDD505-2E9C-101B-9397-08002B2CF9AE}" pid="13" name="kfb1d384101645d79dfb3e1eb6303efc">
    <vt:lpwstr>Grey|778f26c3-9f41-4f7d-b9d4-2a8b7f55c521</vt:lpwstr>
  </property>
  <property fmtid="{D5CDD505-2E9C-101B-9397-08002B2CF9AE}" pid="14" name="Title is sensitive">
    <vt:bool>false</vt:bool>
  </property>
  <property fmtid="{D5CDD505-2E9C-101B-9397-08002B2CF9AE}" pid="15" name="xd_ProgID">
    <vt:lpwstr/>
  </property>
  <property fmtid="{D5CDD505-2E9C-101B-9397-08002B2CF9AE}" pid="16" name="o1bc9418e5f14cc08546fd3687d4faf2">
    <vt:lpwstr>CMI II-Conduct Surveillance ＆ Analytics Div|3414b079-0c8b-44ba-81f6-fafaa6252fce</vt:lpwstr>
  </property>
  <property fmtid="{D5CDD505-2E9C-101B-9397-08002B2CF9AE}" pid="17" name="TemplateUrl">
    <vt:lpwstr/>
  </property>
  <property fmtid="{D5CDD505-2E9C-101B-9397-08002B2CF9AE}" pid="18" name="Remarks">
    <vt:lpwstr/>
  </property>
  <property fmtid="{D5CDD505-2E9C-101B-9397-08002B2CF9AE}" pid="19" name="Divisions">
    <vt:lpwstr>262;#CMI II-Conduct Surveillance ＆ Analytics Div|3414b079-0c8b-44ba-81f6-fafaa6252fce</vt:lpwstr>
  </property>
  <property fmtid="{D5CDD505-2E9C-101B-9397-08002B2CF9AE}" pid="20" name="CTG Classification">
    <vt:lpwstr>20;#Grey|778f26c3-9f41-4f7d-b9d4-2a8b7f55c521</vt:lpwstr>
  </property>
  <property fmtid="{D5CDD505-2E9C-101B-9397-08002B2CF9AE}" pid="21" name="MSIP_Label_5434c4c7-833e-41e4-b0ab-cdb227a2f6f7_Enabled">
    <vt:lpwstr>true</vt:lpwstr>
  </property>
  <property fmtid="{D5CDD505-2E9C-101B-9397-08002B2CF9AE}" pid="22" name="MSIP_Label_5434c4c7-833e-41e4-b0ab-cdb227a2f6f7_SetDate">
    <vt:lpwstr>2026-06-04T02:52:26Z</vt:lpwstr>
  </property>
  <property fmtid="{D5CDD505-2E9C-101B-9397-08002B2CF9AE}" pid="23" name="MSIP_Label_5434c4c7-833e-41e4-b0ab-cdb227a2f6f7_Method">
    <vt:lpwstr>Privileged</vt:lpwstr>
  </property>
  <property fmtid="{D5CDD505-2E9C-101B-9397-08002B2CF9AE}" pid="24" name="MSIP_Label_5434c4c7-833e-41e4-b0ab-cdb227a2f6f7_Name">
    <vt:lpwstr>Official (Open)</vt:lpwstr>
  </property>
  <property fmtid="{D5CDD505-2E9C-101B-9397-08002B2CF9AE}" pid="25" name="MSIP_Label_5434c4c7-833e-41e4-b0ab-cdb227a2f6f7_SiteId">
    <vt:lpwstr>0b11c524-9a1c-4e1b-84cb-6336aefc2243</vt:lpwstr>
  </property>
  <property fmtid="{D5CDD505-2E9C-101B-9397-08002B2CF9AE}" pid="26" name="MSIP_Label_5434c4c7-833e-41e4-b0ab-cdb227a2f6f7_ActionId">
    <vt:lpwstr>37ef2dd7-c2b9-40b9-a901-6a7ce6710591</vt:lpwstr>
  </property>
  <property fmtid="{D5CDD505-2E9C-101B-9397-08002B2CF9AE}" pid="27" name="MSIP_Label_5434c4c7-833e-41e4-b0ab-cdb227a2f6f7_ContentBits">
    <vt:lpwstr>0</vt:lpwstr>
  </property>
  <property fmtid="{D5CDD505-2E9C-101B-9397-08002B2CF9AE}" pid="28" name="MSIP_Label_5434c4c7-833e-41e4-b0ab-cdb227a2f6f7_Tag">
    <vt:lpwstr>10, 0, 1, 1</vt:lpwstr>
  </property>
</Properties>
</file>